
<file path=[Content_Types].xml><?xml version="1.0" encoding="utf-8"?>
<Types xmlns="http://schemas.openxmlformats.org/package/2006/content-types">
  <Default Extension="png" ContentType="image/png"/>
  <Default Extension="mov" ContentType="vide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8" r:id="rId2"/>
    <p:sldId id="260" r:id="rId3"/>
    <p:sldId id="259" r:id="rId4"/>
    <p:sldId id="262" r:id="rId5"/>
    <p:sldId id="261" r:id="rId6"/>
    <p:sldId id="263" r:id="rId7"/>
    <p:sldId id="264" r:id="rId8"/>
    <p:sldId id="265" r:id="rId9"/>
    <p:sldId id="267" r:id="rId10"/>
    <p:sldId id="269" r:id="rId11"/>
    <p:sldId id="270" r:id="rId12"/>
    <p:sldId id="271"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342" autoAdjust="0"/>
  </p:normalViewPr>
  <p:slideViewPr>
    <p:cSldViewPr snapToGrid="0" snapToObjects="1" showGuides="1">
      <p:cViewPr>
        <p:scale>
          <a:sx n="85" d="100"/>
          <a:sy n="85" d="100"/>
        </p:scale>
        <p:origin x="-1716" y="-294"/>
      </p:cViewPr>
      <p:guideLst>
        <p:guide orient="horz" pos="4024"/>
        <p:guide pos="287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D78E66-8290-B247-BC34-81B441F89610}" type="datetimeFigureOut">
              <a:rPr lang="en-US" smtClean="0"/>
              <a:t>12/15/2015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41EC3A-05A7-0449-B8F2-0DF460B92DB7}" type="slidenum">
              <a:rPr lang="en-US" smtClean="0"/>
              <a:t>‹#›</a:t>
            </a:fld>
            <a:endParaRPr lang="en-US"/>
          </a:p>
        </p:txBody>
      </p:sp>
    </p:spTree>
    <p:extLst>
      <p:ext uri="{BB962C8B-B14F-4D97-AF65-F5344CB8AC3E}">
        <p14:creationId xmlns:p14="http://schemas.microsoft.com/office/powerpoint/2010/main" val="28483967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rial"/>
                <a:cs typeface="Arial"/>
              </a:rPr>
              <a:t>Ask students</a:t>
            </a:r>
            <a:r>
              <a:rPr lang="en-US" sz="1200" b="1" baseline="0" dirty="0" smtClean="0">
                <a:latin typeface="Arial"/>
                <a:cs typeface="Arial"/>
              </a:rPr>
              <a:t>:  </a:t>
            </a:r>
            <a:r>
              <a:rPr lang="en-US" sz="1200" kern="1200" dirty="0" smtClean="0">
                <a:solidFill>
                  <a:schemeClr val="tx1"/>
                </a:solidFill>
                <a:effectLst/>
                <a:latin typeface="+mn-lt"/>
                <a:ea typeface="+mn-ea"/>
                <a:cs typeface="+mn-cs"/>
              </a:rPr>
              <a:t>What does light do in this game? </a:t>
            </a:r>
          </a:p>
        </p:txBody>
      </p:sp>
      <p:sp>
        <p:nvSpPr>
          <p:cNvPr id="4" name="Slide Number Placeholder 3"/>
          <p:cNvSpPr>
            <a:spLocks noGrp="1"/>
          </p:cNvSpPr>
          <p:nvPr>
            <p:ph type="sldNum" sz="quarter" idx="10"/>
          </p:nvPr>
        </p:nvSpPr>
        <p:spPr/>
        <p:txBody>
          <a:bodyPr/>
          <a:lstStyle/>
          <a:p>
            <a:fld id="{8941EC3A-05A7-0449-B8F2-0DF460B92DB7}" type="slidenum">
              <a:rPr lang="en-US" smtClean="0"/>
              <a:t>1</a:t>
            </a:fld>
            <a:endParaRPr lang="en-US"/>
          </a:p>
        </p:txBody>
      </p:sp>
    </p:spTree>
    <p:extLst>
      <p:ext uri="{BB962C8B-B14F-4D97-AF65-F5344CB8AC3E}">
        <p14:creationId xmlns:p14="http://schemas.microsoft.com/office/powerpoint/2010/main" val="1758804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Arial"/>
                <a:cs typeface="Arial"/>
              </a:rPr>
              <a:t>Answer: </a:t>
            </a:r>
            <a:r>
              <a:rPr lang="en-US" dirty="0" smtClean="0"/>
              <a:t>The photosynthesis equation below shows that sunlight plus 6 carbon dioxide molecules and 6 water molecules  form 1 glucose molecule. </a:t>
            </a:r>
            <a:r>
              <a:rPr lang="en-US" dirty="0" smtClean="0">
                <a:cs typeface="Arial"/>
              </a:rPr>
              <a:t>Glucose is food for the plant. Each connection between one atom and another represents a bond that stores energy. This energy is released when molecules are broken apart to build new plant matter.</a:t>
            </a:r>
            <a:endParaRPr lang="en-US" dirty="0"/>
          </a:p>
        </p:txBody>
      </p:sp>
      <p:sp>
        <p:nvSpPr>
          <p:cNvPr id="4" name="Slide Number Placeholder 3"/>
          <p:cNvSpPr>
            <a:spLocks noGrp="1"/>
          </p:cNvSpPr>
          <p:nvPr>
            <p:ph type="sldNum" sz="quarter" idx="10"/>
          </p:nvPr>
        </p:nvSpPr>
        <p:spPr/>
        <p:txBody>
          <a:bodyPr/>
          <a:lstStyle/>
          <a:p>
            <a:fld id="{8941EC3A-05A7-0449-B8F2-0DF460B92DB7}" type="slidenum">
              <a:rPr lang="en-US" smtClean="0"/>
              <a:t>10</a:t>
            </a:fld>
            <a:endParaRPr lang="en-US"/>
          </a:p>
        </p:txBody>
      </p:sp>
    </p:spTree>
    <p:extLst>
      <p:ext uri="{BB962C8B-B14F-4D97-AF65-F5344CB8AC3E}">
        <p14:creationId xmlns:p14="http://schemas.microsoft.com/office/powerpoint/2010/main" val="1758804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Arial"/>
                <a:cs typeface="Arial"/>
              </a:rPr>
              <a:t>Ask students:</a:t>
            </a:r>
            <a:r>
              <a:rPr lang="en-US" sz="1200" b="1" baseline="0" dirty="0" smtClean="0">
                <a:latin typeface="Arial"/>
                <a:cs typeface="Arial"/>
              </a:rPr>
              <a:t> </a:t>
            </a:r>
            <a:r>
              <a:rPr lang="en-US" dirty="0" smtClean="0"/>
              <a:t>Besides the 6 carbon, 12 Hydrogen, and 6 oxygen atoms in the glucose molecule, what atoms are left over on the right side of the equation?</a:t>
            </a:r>
            <a:endParaRPr lang="en-US" sz="1200" b="0" dirty="0">
              <a:latin typeface="Arial"/>
              <a:cs typeface="Arial"/>
            </a:endParaRPr>
          </a:p>
        </p:txBody>
      </p:sp>
      <p:sp>
        <p:nvSpPr>
          <p:cNvPr id="4" name="Slide Number Placeholder 3"/>
          <p:cNvSpPr>
            <a:spLocks noGrp="1"/>
          </p:cNvSpPr>
          <p:nvPr>
            <p:ph type="sldNum" sz="quarter" idx="10"/>
          </p:nvPr>
        </p:nvSpPr>
        <p:spPr/>
        <p:txBody>
          <a:bodyPr/>
          <a:lstStyle/>
          <a:p>
            <a:fld id="{8941EC3A-05A7-0449-B8F2-0DF460B92DB7}" type="slidenum">
              <a:rPr lang="en-US" smtClean="0"/>
              <a:t>11</a:t>
            </a:fld>
            <a:endParaRPr lang="en-US"/>
          </a:p>
        </p:txBody>
      </p:sp>
    </p:spTree>
    <p:extLst>
      <p:ext uri="{BB962C8B-B14F-4D97-AF65-F5344CB8AC3E}">
        <p14:creationId xmlns:p14="http://schemas.microsoft.com/office/powerpoint/2010/main" val="1758804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smtClean="0">
                <a:latin typeface="Arial"/>
                <a:cs typeface="Arial"/>
              </a:rPr>
              <a:t>Answer:</a:t>
            </a:r>
            <a:r>
              <a:rPr lang="en-US" sz="1200" b="1" baseline="0" smtClean="0">
                <a:latin typeface="Arial"/>
                <a:cs typeface="Arial"/>
              </a:rPr>
              <a:t> </a:t>
            </a:r>
            <a:r>
              <a:rPr lang="en-US" sz="1200" b="1" baseline="0" dirty="0" smtClean="0">
                <a:latin typeface="Arial"/>
                <a:cs typeface="Arial"/>
              </a:rPr>
              <a:t>Photosynthesis also produces 6 molecules of oxygen, which is released into the air as a waste product, and is used by animals to breathe.</a:t>
            </a:r>
            <a:endParaRPr lang="en-US" sz="1200" b="0" dirty="0">
              <a:latin typeface="Arial"/>
              <a:cs typeface="Arial"/>
            </a:endParaRPr>
          </a:p>
        </p:txBody>
      </p:sp>
      <p:sp>
        <p:nvSpPr>
          <p:cNvPr id="4" name="Slide Number Placeholder 3"/>
          <p:cNvSpPr>
            <a:spLocks noGrp="1"/>
          </p:cNvSpPr>
          <p:nvPr>
            <p:ph type="sldNum" sz="quarter" idx="10"/>
          </p:nvPr>
        </p:nvSpPr>
        <p:spPr/>
        <p:txBody>
          <a:bodyPr/>
          <a:lstStyle/>
          <a:p>
            <a:fld id="{8941EC3A-05A7-0449-B8F2-0DF460B92DB7}" type="slidenum">
              <a:rPr lang="en-US" smtClean="0"/>
              <a:t>12</a:t>
            </a:fld>
            <a:endParaRPr lang="en-US"/>
          </a:p>
        </p:txBody>
      </p:sp>
    </p:spTree>
    <p:extLst>
      <p:ext uri="{BB962C8B-B14F-4D97-AF65-F5344CB8AC3E}">
        <p14:creationId xmlns:p14="http://schemas.microsoft.com/office/powerpoint/2010/main" val="1758804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Arial"/>
                <a:cs typeface="Arial"/>
              </a:rPr>
              <a:t>Answer:</a:t>
            </a:r>
            <a:r>
              <a:rPr lang="en-US" sz="1200" b="1" baseline="0" dirty="0" smtClean="0">
                <a:latin typeface="Arial"/>
                <a:cs typeface="Arial"/>
              </a:rPr>
              <a:t> </a:t>
            </a:r>
            <a:r>
              <a:rPr lang="en-US" sz="1200" kern="1200" dirty="0" smtClean="0">
                <a:solidFill>
                  <a:schemeClr val="tx1"/>
                </a:solidFill>
                <a:effectLst/>
                <a:latin typeface="+mn-lt"/>
                <a:ea typeface="+mn-ea"/>
                <a:cs typeface="+mn-cs"/>
              </a:rPr>
              <a:t>Light breaks apart the water and carbon dioxide molecules.</a:t>
            </a:r>
            <a:r>
              <a:rPr lang="en-US" dirty="0" smtClean="0">
                <a:effectLst/>
              </a:rPr>
              <a:t> </a:t>
            </a:r>
            <a:endParaRPr lang="en-US" sz="1200" b="0" dirty="0">
              <a:latin typeface="Arial"/>
              <a:cs typeface="Arial"/>
            </a:endParaRPr>
          </a:p>
        </p:txBody>
      </p:sp>
      <p:sp>
        <p:nvSpPr>
          <p:cNvPr id="4" name="Slide Number Placeholder 3"/>
          <p:cNvSpPr>
            <a:spLocks noGrp="1"/>
          </p:cNvSpPr>
          <p:nvPr>
            <p:ph type="sldNum" sz="quarter" idx="10"/>
          </p:nvPr>
        </p:nvSpPr>
        <p:spPr/>
        <p:txBody>
          <a:bodyPr/>
          <a:lstStyle/>
          <a:p>
            <a:fld id="{8941EC3A-05A7-0449-B8F2-0DF460B92DB7}" type="slidenum">
              <a:rPr lang="en-US" smtClean="0"/>
              <a:t>2</a:t>
            </a:fld>
            <a:endParaRPr lang="en-US"/>
          </a:p>
        </p:txBody>
      </p:sp>
    </p:spTree>
    <p:extLst>
      <p:ext uri="{BB962C8B-B14F-4D97-AF65-F5344CB8AC3E}">
        <p14:creationId xmlns:p14="http://schemas.microsoft.com/office/powerpoint/2010/main" val="1758804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Arial"/>
                <a:cs typeface="Arial"/>
              </a:rPr>
              <a:t>Ask students</a:t>
            </a:r>
            <a:r>
              <a:rPr lang="en-US" sz="1200" b="1" baseline="0" dirty="0" smtClean="0">
                <a:latin typeface="Arial"/>
                <a:cs typeface="Arial"/>
              </a:rPr>
              <a:t>:  How is that related to what you learned about the role sunlight plays in photosynthesis?</a:t>
            </a:r>
            <a:endParaRPr lang="en-US" sz="1200" b="0" dirty="0">
              <a:latin typeface="Arial"/>
              <a:cs typeface="Arial"/>
            </a:endParaRPr>
          </a:p>
        </p:txBody>
      </p:sp>
      <p:sp>
        <p:nvSpPr>
          <p:cNvPr id="4" name="Slide Number Placeholder 3"/>
          <p:cNvSpPr>
            <a:spLocks noGrp="1"/>
          </p:cNvSpPr>
          <p:nvPr>
            <p:ph type="sldNum" sz="quarter" idx="10"/>
          </p:nvPr>
        </p:nvSpPr>
        <p:spPr/>
        <p:txBody>
          <a:bodyPr/>
          <a:lstStyle/>
          <a:p>
            <a:fld id="{8941EC3A-05A7-0449-B8F2-0DF460B92DB7}" type="slidenum">
              <a:rPr lang="en-US" smtClean="0"/>
              <a:t>3</a:t>
            </a:fld>
            <a:endParaRPr lang="en-US"/>
          </a:p>
        </p:txBody>
      </p:sp>
    </p:spTree>
    <p:extLst>
      <p:ext uri="{BB962C8B-B14F-4D97-AF65-F5344CB8AC3E}">
        <p14:creationId xmlns:p14="http://schemas.microsoft.com/office/powerpoint/2010/main" val="1758804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Arial"/>
                <a:cs typeface="Arial"/>
              </a:rPr>
              <a:t>Answer: </a:t>
            </a:r>
            <a:r>
              <a:rPr lang="en-US" sz="1200" kern="1200" dirty="0" smtClean="0">
                <a:solidFill>
                  <a:schemeClr val="tx1"/>
                </a:solidFill>
                <a:effectLst/>
                <a:latin typeface="+mn-lt"/>
                <a:ea typeface="+mn-ea"/>
                <a:cs typeface="+mn-cs"/>
              </a:rPr>
              <a:t>Just like in the game, sunlight provides the energy plants need to break apart water and carbon dioxide molecules into carbon, hydrogen and oxygen atoms. Some oxygen atoms form oxygen molecules, which are released into the air. </a:t>
            </a:r>
            <a:endParaRPr lang="en-US" sz="1200" b="0" dirty="0">
              <a:latin typeface="Arial"/>
              <a:cs typeface="Arial"/>
            </a:endParaRPr>
          </a:p>
        </p:txBody>
      </p:sp>
      <p:sp>
        <p:nvSpPr>
          <p:cNvPr id="4" name="Slide Number Placeholder 3"/>
          <p:cNvSpPr>
            <a:spLocks noGrp="1"/>
          </p:cNvSpPr>
          <p:nvPr>
            <p:ph type="sldNum" sz="quarter" idx="10"/>
          </p:nvPr>
        </p:nvSpPr>
        <p:spPr/>
        <p:txBody>
          <a:bodyPr/>
          <a:lstStyle/>
          <a:p>
            <a:fld id="{8941EC3A-05A7-0449-B8F2-0DF460B92DB7}" type="slidenum">
              <a:rPr lang="en-US" smtClean="0"/>
              <a:t>4</a:t>
            </a:fld>
            <a:endParaRPr lang="en-US"/>
          </a:p>
        </p:txBody>
      </p:sp>
    </p:spTree>
    <p:extLst>
      <p:ext uri="{BB962C8B-B14F-4D97-AF65-F5344CB8AC3E}">
        <p14:creationId xmlns:p14="http://schemas.microsoft.com/office/powerpoint/2010/main" val="1758804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Arial"/>
                <a:cs typeface="Arial"/>
              </a:rPr>
              <a:t>Ask students</a:t>
            </a:r>
            <a:r>
              <a:rPr lang="en-US" sz="1200" b="1" baseline="0" dirty="0" smtClean="0">
                <a:latin typeface="Arial"/>
                <a:cs typeface="Arial"/>
              </a:rPr>
              <a:t>:  </a:t>
            </a:r>
            <a:r>
              <a:rPr lang="en-US" sz="1200" b="0" baseline="0" dirty="0" smtClean="0">
                <a:latin typeface="Arial"/>
                <a:cs typeface="Arial"/>
              </a:rPr>
              <a:t>What does </a:t>
            </a:r>
            <a:r>
              <a:rPr lang="en-US" sz="1200" b="0" baseline="0" dirty="0" err="1" smtClean="0">
                <a:latin typeface="Arial"/>
                <a:cs typeface="Arial"/>
              </a:rPr>
              <a:t>Biobot</a:t>
            </a:r>
            <a:r>
              <a:rPr lang="en-US" sz="1200" b="0" baseline="0" dirty="0" smtClean="0">
                <a:latin typeface="Arial"/>
                <a:cs typeface="Arial"/>
              </a:rPr>
              <a:t> Bob make in this game?</a:t>
            </a:r>
            <a:endParaRPr lang="en-US" sz="1200" b="0" dirty="0">
              <a:latin typeface="Arial"/>
              <a:cs typeface="Arial"/>
            </a:endParaRPr>
          </a:p>
        </p:txBody>
      </p:sp>
      <p:sp>
        <p:nvSpPr>
          <p:cNvPr id="4" name="Slide Number Placeholder 3"/>
          <p:cNvSpPr>
            <a:spLocks noGrp="1"/>
          </p:cNvSpPr>
          <p:nvPr>
            <p:ph type="sldNum" sz="quarter" idx="10"/>
          </p:nvPr>
        </p:nvSpPr>
        <p:spPr/>
        <p:txBody>
          <a:bodyPr/>
          <a:lstStyle/>
          <a:p>
            <a:fld id="{8941EC3A-05A7-0449-B8F2-0DF460B92DB7}" type="slidenum">
              <a:rPr lang="en-US" smtClean="0"/>
              <a:t>5</a:t>
            </a:fld>
            <a:endParaRPr lang="en-US"/>
          </a:p>
        </p:txBody>
      </p:sp>
    </p:spTree>
    <p:extLst>
      <p:ext uri="{BB962C8B-B14F-4D97-AF65-F5344CB8AC3E}">
        <p14:creationId xmlns:p14="http://schemas.microsoft.com/office/powerpoint/2010/main" val="1758804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baseline="0" dirty="0" smtClean="0">
                <a:latin typeface="Arial"/>
                <a:cs typeface="Arial"/>
              </a:rPr>
              <a:t>Answer:  </a:t>
            </a:r>
            <a:r>
              <a:rPr lang="en-US" sz="1200" dirty="0" smtClean="0"/>
              <a:t>Bob makes glucose, methanol, and tear gas molecules using carbon, hydrogen, and oxygen atoms in different combinations.</a:t>
            </a:r>
            <a:endParaRPr lang="en-US" sz="1200" dirty="0"/>
          </a:p>
        </p:txBody>
      </p:sp>
      <p:sp>
        <p:nvSpPr>
          <p:cNvPr id="4" name="Slide Number Placeholder 3"/>
          <p:cNvSpPr>
            <a:spLocks noGrp="1"/>
          </p:cNvSpPr>
          <p:nvPr>
            <p:ph type="sldNum" sz="quarter" idx="10"/>
          </p:nvPr>
        </p:nvSpPr>
        <p:spPr/>
        <p:txBody>
          <a:bodyPr/>
          <a:lstStyle/>
          <a:p>
            <a:fld id="{8941EC3A-05A7-0449-B8F2-0DF460B92DB7}" type="slidenum">
              <a:rPr lang="en-US" smtClean="0"/>
              <a:t>6</a:t>
            </a:fld>
            <a:endParaRPr lang="en-US"/>
          </a:p>
        </p:txBody>
      </p:sp>
    </p:spTree>
    <p:extLst>
      <p:ext uri="{BB962C8B-B14F-4D97-AF65-F5344CB8AC3E}">
        <p14:creationId xmlns:p14="http://schemas.microsoft.com/office/powerpoint/2010/main" val="1758804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Arial"/>
                <a:cs typeface="Arial"/>
              </a:rPr>
              <a:t>Ask students: How is that related to what you learned about the products of photosynthesis?</a:t>
            </a:r>
            <a:endParaRPr lang="en-US" sz="1200" b="0" dirty="0">
              <a:latin typeface="Arial"/>
              <a:cs typeface="Arial"/>
            </a:endParaRPr>
          </a:p>
        </p:txBody>
      </p:sp>
      <p:sp>
        <p:nvSpPr>
          <p:cNvPr id="4" name="Slide Number Placeholder 3"/>
          <p:cNvSpPr>
            <a:spLocks noGrp="1"/>
          </p:cNvSpPr>
          <p:nvPr>
            <p:ph type="sldNum" sz="quarter" idx="10"/>
          </p:nvPr>
        </p:nvSpPr>
        <p:spPr/>
        <p:txBody>
          <a:bodyPr/>
          <a:lstStyle/>
          <a:p>
            <a:fld id="{8941EC3A-05A7-0449-B8F2-0DF460B92DB7}" type="slidenum">
              <a:rPr lang="en-US" smtClean="0"/>
              <a:t>7</a:t>
            </a:fld>
            <a:endParaRPr lang="en-US"/>
          </a:p>
        </p:txBody>
      </p:sp>
    </p:spTree>
    <p:extLst>
      <p:ext uri="{BB962C8B-B14F-4D97-AF65-F5344CB8AC3E}">
        <p14:creationId xmlns:p14="http://schemas.microsoft.com/office/powerpoint/2010/main" val="1758804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Arial"/>
                <a:cs typeface="Arial"/>
              </a:rPr>
              <a:t>Answer: </a:t>
            </a:r>
            <a:r>
              <a:rPr lang="en-US" sz="1200" kern="1200" dirty="0" smtClean="0">
                <a:solidFill>
                  <a:schemeClr val="tx1"/>
                </a:solidFill>
                <a:effectLst/>
                <a:latin typeface="+mn-lt"/>
                <a:ea typeface="+mn-ea"/>
                <a:cs typeface="+mn-cs"/>
              </a:rPr>
              <a:t>Plants produce glucose, which they use for food. But plants do not produce not methanol or tear gas. </a:t>
            </a:r>
            <a:endParaRPr lang="en-US" sz="1200" dirty="0"/>
          </a:p>
        </p:txBody>
      </p:sp>
      <p:sp>
        <p:nvSpPr>
          <p:cNvPr id="4" name="Slide Number Placeholder 3"/>
          <p:cNvSpPr>
            <a:spLocks noGrp="1"/>
          </p:cNvSpPr>
          <p:nvPr>
            <p:ph type="sldNum" sz="quarter" idx="10"/>
          </p:nvPr>
        </p:nvSpPr>
        <p:spPr/>
        <p:txBody>
          <a:bodyPr/>
          <a:lstStyle/>
          <a:p>
            <a:fld id="{8941EC3A-05A7-0449-B8F2-0DF460B92DB7}" type="slidenum">
              <a:rPr lang="en-US" smtClean="0"/>
              <a:t>8</a:t>
            </a:fld>
            <a:endParaRPr lang="en-US"/>
          </a:p>
        </p:txBody>
      </p:sp>
    </p:spTree>
    <p:extLst>
      <p:ext uri="{BB962C8B-B14F-4D97-AF65-F5344CB8AC3E}">
        <p14:creationId xmlns:p14="http://schemas.microsoft.com/office/powerpoint/2010/main" val="1758804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Arial"/>
                <a:cs typeface="Arial"/>
              </a:rPr>
              <a:t>Read: </a:t>
            </a:r>
            <a:r>
              <a:rPr lang="en-US" dirty="0" smtClean="0"/>
              <a:t>How does the photosynthesis equation relate to the animation from the game?</a:t>
            </a:r>
            <a:endParaRPr lang="en-US" sz="1200" b="0" dirty="0">
              <a:latin typeface="Arial"/>
              <a:cs typeface="Arial"/>
            </a:endParaRPr>
          </a:p>
        </p:txBody>
      </p:sp>
      <p:sp>
        <p:nvSpPr>
          <p:cNvPr id="4" name="Slide Number Placeholder 3"/>
          <p:cNvSpPr>
            <a:spLocks noGrp="1"/>
          </p:cNvSpPr>
          <p:nvPr>
            <p:ph type="sldNum" sz="quarter" idx="10"/>
          </p:nvPr>
        </p:nvSpPr>
        <p:spPr/>
        <p:txBody>
          <a:bodyPr/>
          <a:lstStyle/>
          <a:p>
            <a:fld id="{8941EC3A-05A7-0449-B8F2-0DF460B92DB7}" type="slidenum">
              <a:rPr lang="en-US" smtClean="0"/>
              <a:t>9</a:t>
            </a:fld>
            <a:endParaRPr lang="en-US"/>
          </a:p>
        </p:txBody>
      </p:sp>
    </p:spTree>
    <p:extLst>
      <p:ext uri="{BB962C8B-B14F-4D97-AF65-F5344CB8AC3E}">
        <p14:creationId xmlns:p14="http://schemas.microsoft.com/office/powerpoint/2010/main" val="1758804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36636D-D922-432D-A958-524484B5923D}"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36636D-D922-432D-A958-524484B5923D}" type="datetimeFigureOut">
              <a:rPr lang="en-US" smtClean="0"/>
              <a:pPr/>
              <a:t>12/15/2015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36636D-D922-432D-A958-524484B5923D}" type="datetimeFigureOut">
              <a:rPr lang="en-US" smtClean="0"/>
              <a:pPr/>
              <a:t>12/15/2015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36636D-D922-432D-A958-524484B5923D}" type="datetimeFigureOut">
              <a:rPr lang="en-US" smtClean="0"/>
              <a:pPr/>
              <a:t>12/15/2015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pPr/>
              <a:t>12/15/2015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12/15/2015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12/15/2015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6636D-D922-432D-A958-524484B5923D}" type="datetimeFigureOut">
              <a:rPr lang="en-US" smtClean="0"/>
              <a:pPr/>
              <a:t>12/15/2015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8FB93-0A08-4E7D-8E63-9EFA29F1E09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mov"/><Relationship Id="rId7" Type="http://schemas.openxmlformats.org/officeDocument/2006/relationships/image" Target="../media/image3.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video" Target="../media/media1.mov"/><Relationship Id="rId9"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jpe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microsoft.com/office/2007/relationships/media" Target="../media/media1.mov"/><Relationship Id="rId7" Type="http://schemas.openxmlformats.org/officeDocument/2006/relationships/image" Target="../media/image3.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video" Target="../media/media1.mov"/><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microsoft.com/office/2007/relationships/media" Target="../media/media1.mov"/><Relationship Id="rId7" Type="http://schemas.openxmlformats.org/officeDocument/2006/relationships/image" Target="../media/image3.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video" Target="../media/media1.mov"/><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99076" y="1790276"/>
            <a:ext cx="3956024" cy="4432724"/>
          </a:xfrm>
          <a:prstGeom prst="rect">
            <a:avLst/>
          </a:prstGeom>
          <a:ln>
            <a:solidFill>
              <a:schemeClr val="tx1">
                <a:lumMod val="65000"/>
                <a:lumOff val="35000"/>
              </a:schemeClr>
            </a:solidFill>
          </a:ln>
        </p:spPr>
      </p:pic>
      <p:sp>
        <p:nvSpPr>
          <p:cNvPr id="3" name="TextBox 2"/>
          <p:cNvSpPr txBox="1"/>
          <p:nvPr/>
        </p:nvSpPr>
        <p:spPr>
          <a:xfrm>
            <a:off x="1280319" y="546100"/>
            <a:ext cx="6580187" cy="523220"/>
          </a:xfrm>
          <a:prstGeom prst="rect">
            <a:avLst/>
          </a:prstGeom>
          <a:noFill/>
        </p:spPr>
        <p:txBody>
          <a:bodyPr wrap="square" rtlCol="0">
            <a:spAutoFit/>
          </a:bodyPr>
          <a:lstStyle/>
          <a:p>
            <a:r>
              <a:rPr lang="en-US" sz="2800" dirty="0"/>
              <a:t>What does light do in this </a:t>
            </a:r>
            <a:r>
              <a:rPr lang="en-US" sz="2800" dirty="0" smtClean="0"/>
              <a:t>game?</a:t>
            </a:r>
            <a:endParaRPr lang="en-US" sz="2800" dirty="0"/>
          </a:p>
        </p:txBody>
      </p:sp>
      <p:pic>
        <p:nvPicPr>
          <p:cNvPr id="7" name="RR_shooting_32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500" y="2132051"/>
            <a:ext cx="4984776" cy="3738582"/>
          </a:xfrm>
          <a:prstGeom prst="rect">
            <a:avLst/>
          </a:prstGeom>
        </p:spPr>
      </p:pic>
    </p:spTree>
    <p:extLst>
      <p:ext uri="{BB962C8B-B14F-4D97-AF65-F5344CB8AC3E}">
        <p14:creationId xmlns:p14="http://schemas.microsoft.com/office/powerpoint/2010/main" val="387920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R_glucose_32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900" y="2476500"/>
            <a:ext cx="4893733" cy="3670300"/>
          </a:xfrm>
          <a:prstGeom prst="rect">
            <a:avLst/>
          </a:prstGeom>
        </p:spPr>
      </p:pic>
      <p:sp>
        <p:nvSpPr>
          <p:cNvPr id="6" name="TextBox 5"/>
          <p:cNvSpPr txBox="1"/>
          <p:nvPr/>
        </p:nvSpPr>
        <p:spPr>
          <a:xfrm>
            <a:off x="1257300" y="1752600"/>
            <a:ext cx="5245100" cy="461665"/>
          </a:xfrm>
          <a:prstGeom prst="rect">
            <a:avLst/>
          </a:prstGeom>
          <a:noFill/>
        </p:spPr>
        <p:txBody>
          <a:bodyPr wrap="square" rtlCol="0">
            <a:spAutoFit/>
          </a:bodyPr>
          <a:lstStyle/>
          <a:p>
            <a:pPr>
              <a:defRPr/>
            </a:pPr>
            <a:r>
              <a:rPr lang="en-US" sz="2400" b="1" dirty="0">
                <a:latin typeface="Calibri" charset="0"/>
                <a:ea typeface="ヒラギノ角ゴ ProN W3" charset="0"/>
                <a:cs typeface="Calibri" charset="0"/>
                <a:sym typeface="Calibri" charset="0"/>
              </a:rPr>
              <a:t>+</a:t>
            </a:r>
            <a:r>
              <a:rPr lang="en-US" sz="2400" dirty="0">
                <a:latin typeface="Calibri" charset="0"/>
                <a:ea typeface="ヒラギノ角ゴ ProN W3" charset="0"/>
                <a:cs typeface="Calibri" charset="0"/>
                <a:sym typeface="Calibri" charset="0"/>
              </a:rPr>
              <a:t>  </a:t>
            </a:r>
            <a:r>
              <a:rPr lang="en-US" sz="2400" b="1" dirty="0">
                <a:latin typeface="Calibri" charset="0"/>
                <a:ea typeface="ヒラギノ角ゴ ProN W3" charset="0"/>
                <a:cs typeface="Calibri" charset="0"/>
                <a:sym typeface="Calibri" charset="0"/>
              </a:rPr>
              <a:t>6</a:t>
            </a:r>
            <a:r>
              <a:rPr lang="en-US" sz="2400" b="1" dirty="0">
                <a:solidFill>
                  <a:srgbClr val="5B74A9"/>
                </a:solidFill>
                <a:effectLst>
                  <a:innerShdw blurRad="63500" dist="50800" dir="13500000">
                    <a:srgbClr val="000000">
                      <a:alpha val="50000"/>
                    </a:srgbClr>
                  </a:innerShdw>
                </a:effectLst>
                <a:latin typeface="Gill Sans"/>
                <a:ea typeface="Calibri" charset="0"/>
                <a:cs typeface="Gill Sans"/>
                <a:sym typeface="Calibri" charset="0"/>
              </a:rPr>
              <a:t>CO</a:t>
            </a:r>
            <a:r>
              <a:rPr lang="en-US" sz="2400" b="1" baseline="-25000" dirty="0">
                <a:solidFill>
                  <a:srgbClr val="5B74A9"/>
                </a:solidFill>
                <a:effectLst>
                  <a:innerShdw blurRad="63500" dist="50800" dir="13500000">
                    <a:srgbClr val="000000">
                      <a:alpha val="50000"/>
                    </a:srgbClr>
                  </a:innerShdw>
                </a:effectLst>
                <a:latin typeface="Gill Sans"/>
                <a:ea typeface="Calibri" charset="0"/>
                <a:cs typeface="Gill Sans"/>
                <a:sym typeface="Calibri" charset="0"/>
              </a:rPr>
              <a:t>2</a:t>
            </a:r>
            <a:r>
              <a:rPr lang="en-US" sz="2400" baseline="-25000" dirty="0">
                <a:solidFill>
                  <a:srgbClr val="7F7F7F"/>
                </a:solidFill>
                <a:latin typeface="Calibri" charset="0"/>
                <a:ea typeface="ヒラギノ角ゴ ProN W3" charset="0"/>
                <a:cs typeface="Calibri" charset="0"/>
                <a:sym typeface="Calibri" charset="0"/>
              </a:rPr>
              <a:t>  </a:t>
            </a:r>
            <a:r>
              <a:rPr lang="en-US" sz="2400" b="1" dirty="0">
                <a:latin typeface="Calibri" charset="0"/>
                <a:ea typeface="ヒラギノ角ゴ ProN W3" charset="0"/>
                <a:cs typeface="Calibri" charset="0"/>
                <a:sym typeface="Calibri" charset="0"/>
              </a:rPr>
              <a:t>+</a:t>
            </a:r>
            <a:r>
              <a:rPr lang="en-US" sz="2400" dirty="0">
                <a:latin typeface="Calibri" charset="0"/>
                <a:ea typeface="ヒラギノ角ゴ ProN W3" charset="0"/>
                <a:cs typeface="Calibri" charset="0"/>
                <a:sym typeface="Calibri" charset="0"/>
              </a:rPr>
              <a:t>  </a:t>
            </a:r>
            <a:r>
              <a:rPr lang="en-US" sz="2400" b="1" dirty="0">
                <a:latin typeface="Calibri" charset="0"/>
                <a:ea typeface="ヒラギノ角ゴ ProN W3" charset="0"/>
                <a:cs typeface="Calibri" charset="0"/>
                <a:sym typeface="Calibri" charset="0"/>
              </a:rPr>
              <a:t>6</a:t>
            </a:r>
            <a:r>
              <a:rPr lang="en-US" sz="2400" b="1" dirty="0">
                <a:solidFill>
                  <a:srgbClr val="49A8CF"/>
                </a:solidFill>
                <a:effectLst>
                  <a:innerShdw blurRad="63500" dist="50800" dir="13500000">
                    <a:srgbClr val="000000">
                      <a:alpha val="50000"/>
                    </a:srgbClr>
                  </a:innerShdw>
                </a:effectLst>
                <a:latin typeface="Gill Sans"/>
                <a:ea typeface="Calibri" charset="0"/>
                <a:cs typeface="Gill Sans"/>
                <a:sym typeface="Calibri" charset="0"/>
              </a:rPr>
              <a:t>H</a:t>
            </a:r>
            <a:r>
              <a:rPr lang="en-US" sz="2400" b="1" baseline="-25000" dirty="0">
                <a:solidFill>
                  <a:srgbClr val="49A8CF"/>
                </a:solidFill>
                <a:effectLst>
                  <a:innerShdw blurRad="63500" dist="50800" dir="13500000">
                    <a:srgbClr val="000000">
                      <a:alpha val="50000"/>
                    </a:srgbClr>
                  </a:innerShdw>
                </a:effectLst>
                <a:latin typeface="Gill Sans"/>
                <a:ea typeface="Calibri" charset="0"/>
                <a:cs typeface="Gill Sans"/>
                <a:sym typeface="Calibri" charset="0"/>
              </a:rPr>
              <a:t>2</a:t>
            </a:r>
            <a:r>
              <a:rPr lang="en-US" sz="2400" b="1" dirty="0">
                <a:solidFill>
                  <a:srgbClr val="49A8CF"/>
                </a:solidFill>
                <a:effectLst>
                  <a:innerShdw blurRad="63500" dist="50800" dir="13500000">
                    <a:srgbClr val="000000">
                      <a:alpha val="50000"/>
                    </a:srgbClr>
                  </a:innerShdw>
                </a:effectLst>
                <a:latin typeface="Gill Sans"/>
                <a:ea typeface="Calibri" charset="0"/>
                <a:cs typeface="Gill Sans"/>
                <a:sym typeface="Calibri" charset="0"/>
              </a:rPr>
              <a:t>O </a:t>
            </a:r>
            <a:r>
              <a:rPr lang="en-US" sz="2400" dirty="0">
                <a:latin typeface="Calibri" charset="0"/>
                <a:ea typeface="ヒラギノ角ゴ ProN W3" charset="0"/>
                <a:cs typeface="Calibri" charset="0"/>
                <a:sym typeface="Calibri" charset="0"/>
              </a:rPr>
              <a:t>        </a:t>
            </a:r>
            <a:r>
              <a:rPr lang="en-US" sz="2400" b="1"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C</a:t>
            </a:r>
            <a:r>
              <a:rPr lang="en-US" sz="2400" b="1" baseline="-25000"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6</a:t>
            </a:r>
            <a:r>
              <a:rPr lang="en-US" sz="2400" b="1"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H</a:t>
            </a:r>
            <a:r>
              <a:rPr lang="en-US" sz="2400" b="1" baseline="-25000"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12</a:t>
            </a:r>
            <a:r>
              <a:rPr lang="en-US" sz="2400" b="1"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O</a:t>
            </a:r>
            <a:r>
              <a:rPr lang="en-US" sz="2400" b="1" baseline="-25000"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6</a:t>
            </a:r>
            <a:r>
              <a:rPr lang="en-US" sz="2400" baseline="-25000" dirty="0">
                <a:latin typeface="Calibri" charset="0"/>
                <a:ea typeface="ヒラギノ角ゴ ProN W3" charset="0"/>
                <a:cs typeface="Calibri" charset="0"/>
                <a:sym typeface="Calibri" charset="0"/>
              </a:rPr>
              <a:t>  </a:t>
            </a:r>
            <a:r>
              <a:rPr lang="en-US" sz="2400" b="1" dirty="0">
                <a:latin typeface="Calibri" charset="0"/>
                <a:ea typeface="ヒラギノ角ゴ ProN W3" charset="0"/>
                <a:cs typeface="Calibri" charset="0"/>
                <a:sym typeface="Calibri" charset="0"/>
              </a:rPr>
              <a:t>+</a:t>
            </a:r>
            <a:r>
              <a:rPr lang="en-US" sz="2400" baseline="-25000" dirty="0">
                <a:latin typeface="Calibri" charset="0"/>
                <a:ea typeface="ヒラギノ角ゴ ProN W3" charset="0"/>
                <a:cs typeface="Calibri" charset="0"/>
                <a:sym typeface="Calibri" charset="0"/>
              </a:rPr>
              <a:t>  </a:t>
            </a:r>
            <a:r>
              <a:rPr lang="en-US" sz="2400" b="1" dirty="0">
                <a:latin typeface="Calibri" charset="0"/>
                <a:ea typeface="ヒラギノ角ゴ ProN W3" charset="0"/>
                <a:cs typeface="Calibri" charset="0"/>
                <a:sym typeface="Calibri" charset="0"/>
              </a:rPr>
              <a:t>6</a:t>
            </a:r>
            <a:r>
              <a:rPr lang="en-US" sz="2400" b="1" dirty="0">
                <a:solidFill>
                  <a:srgbClr val="6F2872"/>
                </a:solidFill>
                <a:effectLst>
                  <a:innerShdw blurRad="63500" dist="50800" dir="13500000">
                    <a:srgbClr val="000000">
                      <a:alpha val="50000"/>
                    </a:srgbClr>
                  </a:innerShdw>
                </a:effectLst>
                <a:latin typeface="Gill Sans"/>
                <a:ea typeface="Calibri" charset="0"/>
                <a:cs typeface="Gill Sans"/>
                <a:sym typeface="Calibri" charset="0"/>
              </a:rPr>
              <a:t>O</a:t>
            </a:r>
            <a:r>
              <a:rPr lang="en-US" sz="2400" b="1" baseline="-25000" dirty="0">
                <a:solidFill>
                  <a:srgbClr val="6F2872"/>
                </a:solidFill>
                <a:effectLst>
                  <a:innerShdw blurRad="63500" dist="50800" dir="13500000">
                    <a:srgbClr val="000000">
                      <a:alpha val="50000"/>
                    </a:srgbClr>
                  </a:innerShdw>
                </a:effectLst>
                <a:latin typeface="Gill Sans"/>
                <a:ea typeface="Calibri" charset="0"/>
                <a:cs typeface="Gill Sans"/>
                <a:sym typeface="Calibri" charset="0"/>
              </a:rPr>
              <a:t>2</a:t>
            </a:r>
            <a:r>
              <a:rPr lang="en-US" sz="2400" dirty="0">
                <a:solidFill>
                  <a:srgbClr val="9BBB59"/>
                </a:solidFill>
                <a:latin typeface="Calibri" charset="0"/>
                <a:ea typeface="ヒラギノ角ゴ ProN W3" charset="0"/>
                <a:cs typeface="Calibri" charset="0"/>
                <a:sym typeface="Calibri" charset="0"/>
              </a:rPr>
              <a:t> </a:t>
            </a:r>
          </a:p>
        </p:txBody>
      </p:sp>
      <p:sp>
        <p:nvSpPr>
          <p:cNvPr id="7" name="Line 5"/>
          <p:cNvSpPr>
            <a:spLocks noChangeShapeType="1"/>
          </p:cNvSpPr>
          <p:nvPr/>
        </p:nvSpPr>
        <p:spPr bwMode="auto">
          <a:xfrm>
            <a:off x="3714750" y="2006600"/>
            <a:ext cx="3937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grpSp>
        <p:nvGrpSpPr>
          <p:cNvPr id="8" name="Group 3"/>
          <p:cNvGrpSpPr>
            <a:grpSpLocks/>
          </p:cNvGrpSpPr>
          <p:nvPr/>
        </p:nvGrpSpPr>
        <p:grpSpPr bwMode="auto">
          <a:xfrm>
            <a:off x="228600" y="1453912"/>
            <a:ext cx="914400" cy="914400"/>
            <a:chOff x="914400" y="2209800"/>
            <a:chExt cx="914400" cy="914400"/>
          </a:xfrm>
        </p:grpSpPr>
        <p:sp>
          <p:nvSpPr>
            <p:cNvPr id="9" name="Oval 2"/>
            <p:cNvSpPr>
              <a:spLocks noChangeArrowheads="1"/>
            </p:cNvSpPr>
            <p:nvPr/>
          </p:nvSpPr>
          <p:spPr bwMode="auto">
            <a:xfrm>
              <a:off x="914400" y="2209800"/>
              <a:ext cx="914400" cy="914400"/>
            </a:xfrm>
            <a:prstGeom prst="ellipse">
              <a:avLst/>
            </a:prstGeom>
            <a:solidFill>
              <a:schemeClr val="tx1">
                <a:alpha val="79999"/>
              </a:schemeClr>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eaLnBrk="0" hangingPunct="0">
                <a:defRPr sz="4200">
                  <a:solidFill>
                    <a:srgbClr val="000000"/>
                  </a:solidFill>
                  <a:latin typeface="Gill Sans" pitchFamily="-1" charset="0"/>
                  <a:ea typeface="ヒラギノ角ゴ ProN W3" pitchFamily="-1" charset="-128"/>
                  <a:sym typeface="Gill Sans" pitchFamily="-1" charset="0"/>
                </a:defRPr>
              </a:lvl1pPr>
              <a:lvl2pPr marL="37931725" indent="-37474525" eaLnBrk="0" hangingPunct="0">
                <a:defRPr sz="4200">
                  <a:solidFill>
                    <a:srgbClr val="000000"/>
                  </a:solidFill>
                  <a:latin typeface="Gill Sans" pitchFamily="-1" charset="0"/>
                  <a:ea typeface="ヒラギノ角ゴ ProN W3" pitchFamily="-1" charset="-128"/>
                  <a:sym typeface="Gill Sans" pitchFamily="-1" charset="0"/>
                </a:defRPr>
              </a:lvl2pPr>
              <a:lvl3pPr eaLnBrk="0" hangingPunct="0">
                <a:defRPr sz="4200">
                  <a:solidFill>
                    <a:srgbClr val="000000"/>
                  </a:solidFill>
                  <a:latin typeface="Gill Sans" pitchFamily="-1" charset="0"/>
                  <a:ea typeface="ヒラギノ角ゴ ProN W3" pitchFamily="-1" charset="-128"/>
                  <a:sym typeface="Gill Sans" pitchFamily="-1" charset="0"/>
                </a:defRPr>
              </a:lvl3pPr>
              <a:lvl4pPr eaLnBrk="0" hangingPunct="0">
                <a:defRPr sz="4200">
                  <a:solidFill>
                    <a:srgbClr val="000000"/>
                  </a:solidFill>
                  <a:latin typeface="Gill Sans" pitchFamily="-1" charset="0"/>
                  <a:ea typeface="ヒラギノ角ゴ ProN W3" pitchFamily="-1" charset="-128"/>
                  <a:sym typeface="Gill Sans" pitchFamily="-1" charset="0"/>
                </a:defRPr>
              </a:lvl4pPr>
              <a:lvl5pPr eaLnBrk="0" hangingPunct="0">
                <a:defRPr sz="4200">
                  <a:solidFill>
                    <a:srgbClr val="000000"/>
                  </a:solidFill>
                  <a:latin typeface="Gill Sans" pitchFamily="-1" charset="0"/>
                  <a:ea typeface="ヒラギノ角ゴ ProN W3" pitchFamily="-1" charset="-128"/>
                  <a:sym typeface="Gill Sans" pitchFamily="-1" charset="0"/>
                </a:defRPr>
              </a:lvl5pPr>
              <a:lvl6pPr marL="4572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6pPr>
              <a:lvl7pPr marL="9144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7pPr>
              <a:lvl8pPr marL="13716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8pPr>
              <a:lvl9pPr marL="18288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9pPr>
            </a:lstStyle>
            <a:p>
              <a:pPr algn="ctr" eaLnBrk="1" hangingPunct="1"/>
              <a:endParaRPr lang="en-US" altLang="en-US"/>
            </a:p>
          </p:txBody>
        </p:sp>
        <p:sp>
          <p:nvSpPr>
            <p:cNvPr id="10" name="Sun 9"/>
            <p:cNvSpPr/>
            <p:nvPr/>
          </p:nvSpPr>
          <p:spPr bwMode="auto">
            <a:xfrm>
              <a:off x="960120" y="2255520"/>
              <a:ext cx="822960" cy="822960"/>
            </a:xfrm>
            <a:prstGeom prst="sun">
              <a:avLst/>
            </a:prstGeom>
            <a:solidFill>
              <a:schemeClr val="accent1"/>
            </a:solidFill>
            <a:ln w="25400" cap="flat" cmpd="sng" algn="ctr">
              <a:noFill/>
              <a:prstDash val="solid"/>
              <a:round/>
              <a:headEnd type="none" w="med" len="med"/>
              <a:tailEnd type="none" w="med" len="med"/>
            </a:ln>
            <a:effectLst>
              <a:glow rad="50800">
                <a:srgbClr val="EEF2C3">
                  <a:alpha val="41000"/>
                </a:srgbClr>
              </a:glow>
              <a:innerShdw blurRad="165100" dist="50800" dir="13500000">
                <a:srgbClr val="8CCCD4">
                  <a:alpha val="50000"/>
                </a:srgbClr>
              </a:innerShdw>
            </a:effectLst>
          </p:spPr>
          <p:txBody>
            <a:bodyPr/>
            <a:lstStyle/>
            <a:p>
              <a:pPr>
                <a:defRPr/>
              </a:pPr>
              <a:endParaRPr lang="en-US">
                <a:latin typeface="Gill Sans" charset="0"/>
                <a:ea typeface="ヒラギノ角ゴ ProN W3" charset="0"/>
                <a:sym typeface="Gill Sans" charset="0"/>
              </a:endParaRPr>
            </a:p>
          </p:txBody>
        </p:sp>
      </p:grpSp>
      <p:sp>
        <p:nvSpPr>
          <p:cNvPr id="11" name="TextBox 10"/>
          <p:cNvSpPr txBox="1"/>
          <p:nvPr/>
        </p:nvSpPr>
        <p:spPr>
          <a:xfrm>
            <a:off x="204120" y="148996"/>
            <a:ext cx="8869680" cy="1200329"/>
          </a:xfrm>
          <a:prstGeom prst="rect">
            <a:avLst/>
          </a:prstGeom>
          <a:noFill/>
        </p:spPr>
        <p:txBody>
          <a:bodyPr wrap="square" rtlCol="0">
            <a:spAutoFit/>
          </a:bodyPr>
          <a:lstStyle/>
          <a:p>
            <a:r>
              <a:rPr lang="en-US" b="1" dirty="0" smtClean="0"/>
              <a:t>The photosynthesis equation below shows that sunlight plus 6 carbon dioxide molecules and 6 water molecules  form 1 glucose molecule. </a:t>
            </a:r>
            <a:r>
              <a:rPr lang="en-US" b="1" dirty="0">
                <a:cs typeface="Arial"/>
              </a:rPr>
              <a:t>Glucose is food for the plant. E</a:t>
            </a:r>
            <a:r>
              <a:rPr lang="en-US" b="1" dirty="0" smtClean="0">
                <a:cs typeface="Arial"/>
              </a:rPr>
              <a:t>ach </a:t>
            </a:r>
            <a:r>
              <a:rPr lang="en-US" b="1" dirty="0">
                <a:cs typeface="Arial"/>
              </a:rPr>
              <a:t>connection between one atom and another represents a bond that stores energy. This energy </a:t>
            </a:r>
            <a:r>
              <a:rPr lang="en-US" b="1" dirty="0" smtClean="0">
                <a:cs typeface="Arial"/>
              </a:rPr>
              <a:t>is </a:t>
            </a:r>
            <a:r>
              <a:rPr lang="en-US" b="1" dirty="0">
                <a:cs typeface="Arial"/>
              </a:rPr>
              <a:t>released </a:t>
            </a:r>
            <a:r>
              <a:rPr lang="en-US" b="1" dirty="0" smtClean="0">
                <a:cs typeface="Arial"/>
              </a:rPr>
              <a:t>when molecules are broken apart to build new plant matter.</a:t>
            </a:r>
            <a:endParaRPr lang="en-US" b="1" dirty="0"/>
          </a:p>
        </p:txBody>
      </p:sp>
      <p:pic>
        <p:nvPicPr>
          <p:cNvPr id="12" name="Picture 11" descr="plant_diagram_sm.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60124" y="2371104"/>
            <a:ext cx="4024112" cy="4507005"/>
          </a:xfrm>
          <a:prstGeom prst="rect">
            <a:avLst/>
          </a:prstGeom>
        </p:spPr>
      </p:pic>
    </p:spTree>
    <p:extLst>
      <p:ext uri="{BB962C8B-B14F-4D97-AF65-F5344CB8AC3E}">
        <p14:creationId xmlns:p14="http://schemas.microsoft.com/office/powerpoint/2010/main" val="33370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R_glucose_32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900" y="2108200"/>
            <a:ext cx="4893733" cy="3670300"/>
          </a:xfrm>
          <a:prstGeom prst="rect">
            <a:avLst/>
          </a:prstGeom>
        </p:spPr>
      </p:pic>
      <p:sp>
        <p:nvSpPr>
          <p:cNvPr id="6" name="TextBox 5"/>
          <p:cNvSpPr txBox="1"/>
          <p:nvPr/>
        </p:nvSpPr>
        <p:spPr>
          <a:xfrm>
            <a:off x="1257300" y="1257300"/>
            <a:ext cx="5245100" cy="461665"/>
          </a:xfrm>
          <a:prstGeom prst="rect">
            <a:avLst/>
          </a:prstGeom>
          <a:noFill/>
        </p:spPr>
        <p:txBody>
          <a:bodyPr wrap="square" rtlCol="0">
            <a:spAutoFit/>
          </a:bodyPr>
          <a:lstStyle/>
          <a:p>
            <a:pPr>
              <a:defRPr/>
            </a:pPr>
            <a:r>
              <a:rPr lang="en-US" sz="2400" b="1" dirty="0">
                <a:latin typeface="Calibri" charset="0"/>
                <a:ea typeface="ヒラギノ角ゴ ProN W3" charset="0"/>
                <a:cs typeface="Calibri" charset="0"/>
                <a:sym typeface="Calibri" charset="0"/>
              </a:rPr>
              <a:t>+</a:t>
            </a:r>
            <a:r>
              <a:rPr lang="en-US" sz="2400" dirty="0">
                <a:latin typeface="Calibri" charset="0"/>
                <a:ea typeface="ヒラギノ角ゴ ProN W3" charset="0"/>
                <a:cs typeface="Calibri" charset="0"/>
                <a:sym typeface="Calibri" charset="0"/>
              </a:rPr>
              <a:t>  </a:t>
            </a:r>
            <a:r>
              <a:rPr lang="en-US" sz="2400" b="1" dirty="0">
                <a:latin typeface="Calibri" charset="0"/>
                <a:ea typeface="ヒラギノ角ゴ ProN W3" charset="0"/>
                <a:cs typeface="Calibri" charset="0"/>
                <a:sym typeface="Calibri" charset="0"/>
              </a:rPr>
              <a:t>6</a:t>
            </a:r>
            <a:r>
              <a:rPr lang="en-US" sz="2400" b="1" dirty="0">
                <a:solidFill>
                  <a:srgbClr val="5B74A9"/>
                </a:solidFill>
                <a:effectLst>
                  <a:innerShdw blurRad="63500" dist="50800" dir="13500000">
                    <a:srgbClr val="000000">
                      <a:alpha val="50000"/>
                    </a:srgbClr>
                  </a:innerShdw>
                </a:effectLst>
                <a:latin typeface="Gill Sans"/>
                <a:ea typeface="Calibri" charset="0"/>
                <a:cs typeface="Gill Sans"/>
                <a:sym typeface="Calibri" charset="0"/>
              </a:rPr>
              <a:t>CO</a:t>
            </a:r>
            <a:r>
              <a:rPr lang="en-US" sz="2400" b="1" baseline="-25000" dirty="0">
                <a:solidFill>
                  <a:srgbClr val="5B74A9"/>
                </a:solidFill>
                <a:effectLst>
                  <a:innerShdw blurRad="63500" dist="50800" dir="13500000">
                    <a:srgbClr val="000000">
                      <a:alpha val="50000"/>
                    </a:srgbClr>
                  </a:innerShdw>
                </a:effectLst>
                <a:latin typeface="Gill Sans"/>
                <a:ea typeface="Calibri" charset="0"/>
                <a:cs typeface="Gill Sans"/>
                <a:sym typeface="Calibri" charset="0"/>
              </a:rPr>
              <a:t>2</a:t>
            </a:r>
            <a:r>
              <a:rPr lang="en-US" sz="2400" baseline="-25000" dirty="0">
                <a:solidFill>
                  <a:srgbClr val="7F7F7F"/>
                </a:solidFill>
                <a:latin typeface="Calibri" charset="0"/>
                <a:ea typeface="ヒラギノ角ゴ ProN W3" charset="0"/>
                <a:cs typeface="Calibri" charset="0"/>
                <a:sym typeface="Calibri" charset="0"/>
              </a:rPr>
              <a:t>  </a:t>
            </a:r>
            <a:r>
              <a:rPr lang="en-US" sz="2400" b="1" dirty="0">
                <a:latin typeface="Calibri" charset="0"/>
                <a:ea typeface="ヒラギノ角ゴ ProN W3" charset="0"/>
                <a:cs typeface="Calibri" charset="0"/>
                <a:sym typeface="Calibri" charset="0"/>
              </a:rPr>
              <a:t>+</a:t>
            </a:r>
            <a:r>
              <a:rPr lang="en-US" sz="2400" dirty="0">
                <a:latin typeface="Calibri" charset="0"/>
                <a:ea typeface="ヒラギノ角ゴ ProN W3" charset="0"/>
                <a:cs typeface="Calibri" charset="0"/>
                <a:sym typeface="Calibri" charset="0"/>
              </a:rPr>
              <a:t>  </a:t>
            </a:r>
            <a:r>
              <a:rPr lang="en-US" sz="2400" b="1" dirty="0">
                <a:latin typeface="Calibri" charset="0"/>
                <a:ea typeface="ヒラギノ角ゴ ProN W3" charset="0"/>
                <a:cs typeface="Calibri" charset="0"/>
                <a:sym typeface="Calibri" charset="0"/>
              </a:rPr>
              <a:t>6</a:t>
            </a:r>
            <a:r>
              <a:rPr lang="en-US" sz="2400" b="1" dirty="0">
                <a:solidFill>
                  <a:srgbClr val="49A8CF"/>
                </a:solidFill>
                <a:effectLst>
                  <a:innerShdw blurRad="63500" dist="50800" dir="13500000">
                    <a:srgbClr val="000000">
                      <a:alpha val="50000"/>
                    </a:srgbClr>
                  </a:innerShdw>
                </a:effectLst>
                <a:latin typeface="Gill Sans"/>
                <a:ea typeface="Calibri" charset="0"/>
                <a:cs typeface="Gill Sans"/>
                <a:sym typeface="Calibri" charset="0"/>
              </a:rPr>
              <a:t>H</a:t>
            </a:r>
            <a:r>
              <a:rPr lang="en-US" sz="2400" b="1" baseline="-25000" dirty="0">
                <a:solidFill>
                  <a:srgbClr val="49A8CF"/>
                </a:solidFill>
                <a:effectLst>
                  <a:innerShdw blurRad="63500" dist="50800" dir="13500000">
                    <a:srgbClr val="000000">
                      <a:alpha val="50000"/>
                    </a:srgbClr>
                  </a:innerShdw>
                </a:effectLst>
                <a:latin typeface="Gill Sans"/>
                <a:ea typeface="Calibri" charset="0"/>
                <a:cs typeface="Gill Sans"/>
                <a:sym typeface="Calibri" charset="0"/>
              </a:rPr>
              <a:t>2</a:t>
            </a:r>
            <a:r>
              <a:rPr lang="en-US" sz="2400" b="1" dirty="0">
                <a:solidFill>
                  <a:srgbClr val="49A8CF"/>
                </a:solidFill>
                <a:effectLst>
                  <a:innerShdw blurRad="63500" dist="50800" dir="13500000">
                    <a:srgbClr val="000000">
                      <a:alpha val="50000"/>
                    </a:srgbClr>
                  </a:innerShdw>
                </a:effectLst>
                <a:latin typeface="Gill Sans"/>
                <a:ea typeface="Calibri" charset="0"/>
                <a:cs typeface="Gill Sans"/>
                <a:sym typeface="Calibri" charset="0"/>
              </a:rPr>
              <a:t>O </a:t>
            </a:r>
            <a:r>
              <a:rPr lang="en-US" sz="2400" dirty="0">
                <a:latin typeface="Calibri" charset="0"/>
                <a:ea typeface="ヒラギノ角ゴ ProN W3" charset="0"/>
                <a:cs typeface="Calibri" charset="0"/>
                <a:sym typeface="Calibri" charset="0"/>
              </a:rPr>
              <a:t>        </a:t>
            </a:r>
            <a:r>
              <a:rPr lang="en-US" sz="2400" b="1"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C</a:t>
            </a:r>
            <a:r>
              <a:rPr lang="en-US" sz="2400" b="1" baseline="-25000"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6</a:t>
            </a:r>
            <a:r>
              <a:rPr lang="en-US" sz="2400" b="1"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H</a:t>
            </a:r>
            <a:r>
              <a:rPr lang="en-US" sz="2400" b="1" baseline="-25000"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12</a:t>
            </a:r>
            <a:r>
              <a:rPr lang="en-US" sz="2400" b="1"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O</a:t>
            </a:r>
            <a:r>
              <a:rPr lang="en-US" sz="2400" b="1" baseline="-25000"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6</a:t>
            </a:r>
            <a:r>
              <a:rPr lang="en-US" sz="2400" baseline="-25000" dirty="0">
                <a:latin typeface="Calibri" charset="0"/>
                <a:ea typeface="ヒラギノ角ゴ ProN W3" charset="0"/>
                <a:cs typeface="Calibri" charset="0"/>
                <a:sym typeface="Calibri" charset="0"/>
              </a:rPr>
              <a:t>  </a:t>
            </a:r>
            <a:r>
              <a:rPr lang="en-US" sz="2400" b="1" dirty="0">
                <a:latin typeface="Calibri" charset="0"/>
                <a:ea typeface="ヒラギノ角ゴ ProN W3" charset="0"/>
                <a:cs typeface="Calibri" charset="0"/>
                <a:sym typeface="Calibri" charset="0"/>
              </a:rPr>
              <a:t>+</a:t>
            </a:r>
            <a:r>
              <a:rPr lang="en-US" sz="2400" baseline="-25000" dirty="0">
                <a:latin typeface="Calibri" charset="0"/>
                <a:ea typeface="ヒラギノ角ゴ ProN W3" charset="0"/>
                <a:cs typeface="Calibri" charset="0"/>
                <a:sym typeface="Calibri" charset="0"/>
              </a:rPr>
              <a:t>  </a:t>
            </a:r>
            <a:r>
              <a:rPr lang="en-US" sz="2400" b="1" dirty="0">
                <a:latin typeface="Calibri" charset="0"/>
                <a:ea typeface="ヒラギノ角ゴ ProN W3" charset="0"/>
                <a:cs typeface="Calibri" charset="0"/>
                <a:sym typeface="Calibri" charset="0"/>
              </a:rPr>
              <a:t>6</a:t>
            </a:r>
            <a:r>
              <a:rPr lang="en-US" sz="2400" b="1" dirty="0">
                <a:solidFill>
                  <a:srgbClr val="6F2872"/>
                </a:solidFill>
                <a:effectLst>
                  <a:innerShdw blurRad="63500" dist="50800" dir="13500000">
                    <a:srgbClr val="000000">
                      <a:alpha val="50000"/>
                    </a:srgbClr>
                  </a:innerShdw>
                </a:effectLst>
                <a:latin typeface="Gill Sans"/>
                <a:ea typeface="Calibri" charset="0"/>
                <a:cs typeface="Gill Sans"/>
                <a:sym typeface="Calibri" charset="0"/>
              </a:rPr>
              <a:t>O</a:t>
            </a:r>
            <a:r>
              <a:rPr lang="en-US" sz="2400" b="1" baseline="-25000" dirty="0">
                <a:solidFill>
                  <a:srgbClr val="6F2872"/>
                </a:solidFill>
                <a:effectLst>
                  <a:innerShdw blurRad="63500" dist="50800" dir="13500000">
                    <a:srgbClr val="000000">
                      <a:alpha val="50000"/>
                    </a:srgbClr>
                  </a:innerShdw>
                </a:effectLst>
                <a:latin typeface="Gill Sans"/>
                <a:ea typeface="Calibri" charset="0"/>
                <a:cs typeface="Gill Sans"/>
                <a:sym typeface="Calibri" charset="0"/>
              </a:rPr>
              <a:t>2</a:t>
            </a:r>
            <a:r>
              <a:rPr lang="en-US" sz="2400" dirty="0">
                <a:solidFill>
                  <a:srgbClr val="9BBB59"/>
                </a:solidFill>
                <a:latin typeface="Calibri" charset="0"/>
                <a:ea typeface="ヒラギノ角ゴ ProN W3" charset="0"/>
                <a:cs typeface="Calibri" charset="0"/>
                <a:sym typeface="Calibri" charset="0"/>
              </a:rPr>
              <a:t> </a:t>
            </a:r>
          </a:p>
        </p:txBody>
      </p:sp>
      <p:sp>
        <p:nvSpPr>
          <p:cNvPr id="7" name="Line 5"/>
          <p:cNvSpPr>
            <a:spLocks noChangeShapeType="1"/>
          </p:cNvSpPr>
          <p:nvPr/>
        </p:nvSpPr>
        <p:spPr bwMode="auto">
          <a:xfrm>
            <a:off x="3714750" y="1511300"/>
            <a:ext cx="3937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grpSp>
        <p:nvGrpSpPr>
          <p:cNvPr id="8" name="Group 3"/>
          <p:cNvGrpSpPr>
            <a:grpSpLocks/>
          </p:cNvGrpSpPr>
          <p:nvPr/>
        </p:nvGrpSpPr>
        <p:grpSpPr bwMode="auto">
          <a:xfrm>
            <a:off x="228600" y="958612"/>
            <a:ext cx="914400" cy="914400"/>
            <a:chOff x="914400" y="2209800"/>
            <a:chExt cx="914400" cy="914400"/>
          </a:xfrm>
        </p:grpSpPr>
        <p:sp>
          <p:nvSpPr>
            <p:cNvPr id="9" name="Oval 2"/>
            <p:cNvSpPr>
              <a:spLocks noChangeArrowheads="1"/>
            </p:cNvSpPr>
            <p:nvPr/>
          </p:nvSpPr>
          <p:spPr bwMode="auto">
            <a:xfrm>
              <a:off x="914400" y="2209800"/>
              <a:ext cx="914400" cy="914400"/>
            </a:xfrm>
            <a:prstGeom prst="ellipse">
              <a:avLst/>
            </a:prstGeom>
            <a:solidFill>
              <a:schemeClr val="tx1">
                <a:alpha val="79999"/>
              </a:schemeClr>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eaLnBrk="0" hangingPunct="0">
                <a:defRPr sz="4200">
                  <a:solidFill>
                    <a:srgbClr val="000000"/>
                  </a:solidFill>
                  <a:latin typeface="Gill Sans" pitchFamily="-1" charset="0"/>
                  <a:ea typeface="ヒラギノ角ゴ ProN W3" pitchFamily="-1" charset="-128"/>
                  <a:sym typeface="Gill Sans" pitchFamily="-1" charset="0"/>
                </a:defRPr>
              </a:lvl1pPr>
              <a:lvl2pPr marL="37931725" indent="-37474525" eaLnBrk="0" hangingPunct="0">
                <a:defRPr sz="4200">
                  <a:solidFill>
                    <a:srgbClr val="000000"/>
                  </a:solidFill>
                  <a:latin typeface="Gill Sans" pitchFamily="-1" charset="0"/>
                  <a:ea typeface="ヒラギノ角ゴ ProN W3" pitchFamily="-1" charset="-128"/>
                  <a:sym typeface="Gill Sans" pitchFamily="-1" charset="0"/>
                </a:defRPr>
              </a:lvl2pPr>
              <a:lvl3pPr eaLnBrk="0" hangingPunct="0">
                <a:defRPr sz="4200">
                  <a:solidFill>
                    <a:srgbClr val="000000"/>
                  </a:solidFill>
                  <a:latin typeface="Gill Sans" pitchFamily="-1" charset="0"/>
                  <a:ea typeface="ヒラギノ角ゴ ProN W3" pitchFamily="-1" charset="-128"/>
                  <a:sym typeface="Gill Sans" pitchFamily="-1" charset="0"/>
                </a:defRPr>
              </a:lvl3pPr>
              <a:lvl4pPr eaLnBrk="0" hangingPunct="0">
                <a:defRPr sz="4200">
                  <a:solidFill>
                    <a:srgbClr val="000000"/>
                  </a:solidFill>
                  <a:latin typeface="Gill Sans" pitchFamily="-1" charset="0"/>
                  <a:ea typeface="ヒラギノ角ゴ ProN W3" pitchFamily="-1" charset="-128"/>
                  <a:sym typeface="Gill Sans" pitchFamily="-1" charset="0"/>
                </a:defRPr>
              </a:lvl4pPr>
              <a:lvl5pPr eaLnBrk="0" hangingPunct="0">
                <a:defRPr sz="4200">
                  <a:solidFill>
                    <a:srgbClr val="000000"/>
                  </a:solidFill>
                  <a:latin typeface="Gill Sans" pitchFamily="-1" charset="0"/>
                  <a:ea typeface="ヒラギノ角ゴ ProN W3" pitchFamily="-1" charset="-128"/>
                  <a:sym typeface="Gill Sans" pitchFamily="-1" charset="0"/>
                </a:defRPr>
              </a:lvl5pPr>
              <a:lvl6pPr marL="4572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6pPr>
              <a:lvl7pPr marL="9144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7pPr>
              <a:lvl8pPr marL="13716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8pPr>
              <a:lvl9pPr marL="18288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9pPr>
            </a:lstStyle>
            <a:p>
              <a:pPr algn="ctr" eaLnBrk="1" hangingPunct="1"/>
              <a:endParaRPr lang="en-US" altLang="en-US"/>
            </a:p>
          </p:txBody>
        </p:sp>
        <p:sp>
          <p:nvSpPr>
            <p:cNvPr id="10" name="Sun 9"/>
            <p:cNvSpPr/>
            <p:nvPr/>
          </p:nvSpPr>
          <p:spPr bwMode="auto">
            <a:xfrm>
              <a:off x="960120" y="2255520"/>
              <a:ext cx="822960" cy="822960"/>
            </a:xfrm>
            <a:prstGeom prst="sun">
              <a:avLst/>
            </a:prstGeom>
            <a:solidFill>
              <a:schemeClr val="accent1"/>
            </a:solidFill>
            <a:ln w="25400" cap="flat" cmpd="sng" algn="ctr">
              <a:noFill/>
              <a:prstDash val="solid"/>
              <a:round/>
              <a:headEnd type="none" w="med" len="med"/>
              <a:tailEnd type="none" w="med" len="med"/>
            </a:ln>
            <a:effectLst>
              <a:glow rad="50800">
                <a:srgbClr val="EEF2C3">
                  <a:alpha val="41000"/>
                </a:srgbClr>
              </a:glow>
              <a:innerShdw blurRad="165100" dist="50800" dir="13500000">
                <a:srgbClr val="8CCCD4">
                  <a:alpha val="50000"/>
                </a:srgbClr>
              </a:innerShdw>
            </a:effectLst>
          </p:spPr>
          <p:txBody>
            <a:bodyPr/>
            <a:lstStyle/>
            <a:p>
              <a:pPr>
                <a:defRPr/>
              </a:pPr>
              <a:endParaRPr lang="en-US">
                <a:latin typeface="Gill Sans" charset="0"/>
                <a:ea typeface="ヒラギノ角ゴ ProN W3" charset="0"/>
                <a:sym typeface="Gill Sans" charset="0"/>
              </a:endParaRPr>
            </a:p>
          </p:txBody>
        </p:sp>
      </p:grpSp>
      <p:sp>
        <p:nvSpPr>
          <p:cNvPr id="11" name="TextBox 10"/>
          <p:cNvSpPr txBox="1"/>
          <p:nvPr/>
        </p:nvSpPr>
        <p:spPr>
          <a:xfrm>
            <a:off x="1143000" y="76200"/>
            <a:ext cx="7747000" cy="1200328"/>
          </a:xfrm>
          <a:prstGeom prst="rect">
            <a:avLst/>
          </a:prstGeom>
          <a:noFill/>
        </p:spPr>
        <p:txBody>
          <a:bodyPr wrap="square" rtlCol="0">
            <a:spAutoFit/>
          </a:bodyPr>
          <a:lstStyle/>
          <a:p>
            <a:pPr algn="ctr"/>
            <a:r>
              <a:rPr lang="en-US" sz="2400" b="1" dirty="0" smtClean="0"/>
              <a:t>Besides the 6 carbon, 12 hydrogen, and 6 oxygen atoms in the glucose molecule, what atoms are left over on the right side of the equation?</a:t>
            </a:r>
            <a:endParaRPr lang="en-US" sz="2400" b="1" dirty="0"/>
          </a:p>
        </p:txBody>
      </p:sp>
      <p:pic>
        <p:nvPicPr>
          <p:cNvPr id="12" name="RR_shooting_320.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3500" y="2120900"/>
            <a:ext cx="4984776" cy="3738582"/>
          </a:xfrm>
          <a:prstGeom prst="rect">
            <a:avLst/>
          </a:prstGeom>
        </p:spPr>
      </p:pic>
      <p:pic>
        <p:nvPicPr>
          <p:cNvPr id="13" name="Picture 12" descr="plant_diagram_sm.jp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060124" y="1863110"/>
            <a:ext cx="4024112" cy="4507005"/>
          </a:xfrm>
          <a:prstGeom prst="rect">
            <a:avLst/>
          </a:prstGeom>
        </p:spPr>
      </p:pic>
    </p:spTree>
    <p:extLst>
      <p:ext uri="{BB962C8B-B14F-4D97-AF65-F5344CB8AC3E}">
        <p14:creationId xmlns:p14="http://schemas.microsoft.com/office/powerpoint/2010/main" val="419101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0">
                <p:cTn id="12" fill="hold" display="0">
                  <p:stCondLst>
                    <p:cond delay="indefinite"/>
                  </p:stCondLst>
                </p:cTn>
                <p:tgtEl>
                  <p:spTgt spid="3"/>
                </p:tgtEl>
              </p:cMediaNode>
            </p:video>
            <p:video>
              <p:cMediaNode vol="80000" mute="1">
                <p:cTn id="13" repeatCount="indefinite" fill="hold" display="0">
                  <p:stCondLst>
                    <p:cond delay="indefinite"/>
                  </p:stCondLst>
                </p:cTn>
                <p:tgtEl>
                  <p:spTgt spid="12"/>
                </p:tgtEl>
              </p:cMediaNode>
            </p:vide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57300" y="1421651"/>
            <a:ext cx="5245100" cy="461665"/>
          </a:xfrm>
          <a:prstGeom prst="rect">
            <a:avLst/>
          </a:prstGeom>
          <a:noFill/>
        </p:spPr>
        <p:txBody>
          <a:bodyPr wrap="square" rtlCol="0">
            <a:spAutoFit/>
          </a:bodyPr>
          <a:lstStyle/>
          <a:p>
            <a:pPr>
              <a:defRPr/>
            </a:pPr>
            <a:r>
              <a:rPr lang="en-US" sz="2400" b="1" dirty="0">
                <a:latin typeface="Calibri" charset="0"/>
                <a:ea typeface="ヒラギノ角ゴ ProN W3" charset="0"/>
                <a:cs typeface="Calibri" charset="0"/>
                <a:sym typeface="Calibri" charset="0"/>
              </a:rPr>
              <a:t>+</a:t>
            </a:r>
            <a:r>
              <a:rPr lang="en-US" sz="2400" dirty="0">
                <a:latin typeface="Calibri" charset="0"/>
                <a:ea typeface="ヒラギノ角ゴ ProN W3" charset="0"/>
                <a:cs typeface="Calibri" charset="0"/>
                <a:sym typeface="Calibri" charset="0"/>
              </a:rPr>
              <a:t>  </a:t>
            </a:r>
            <a:r>
              <a:rPr lang="en-US" sz="2400" b="1" dirty="0">
                <a:latin typeface="Calibri" charset="0"/>
                <a:ea typeface="ヒラギノ角ゴ ProN W3" charset="0"/>
                <a:cs typeface="Calibri" charset="0"/>
                <a:sym typeface="Calibri" charset="0"/>
              </a:rPr>
              <a:t>6</a:t>
            </a:r>
            <a:r>
              <a:rPr lang="en-US" sz="2400" b="1" dirty="0">
                <a:solidFill>
                  <a:srgbClr val="5B74A9"/>
                </a:solidFill>
                <a:effectLst>
                  <a:innerShdw blurRad="63500" dist="50800" dir="13500000">
                    <a:srgbClr val="000000">
                      <a:alpha val="50000"/>
                    </a:srgbClr>
                  </a:innerShdw>
                </a:effectLst>
                <a:latin typeface="Gill Sans"/>
                <a:ea typeface="Calibri" charset="0"/>
                <a:cs typeface="Gill Sans"/>
                <a:sym typeface="Calibri" charset="0"/>
              </a:rPr>
              <a:t>CO</a:t>
            </a:r>
            <a:r>
              <a:rPr lang="en-US" sz="2400" b="1" baseline="-25000" dirty="0">
                <a:solidFill>
                  <a:srgbClr val="5B74A9"/>
                </a:solidFill>
                <a:effectLst>
                  <a:innerShdw blurRad="63500" dist="50800" dir="13500000">
                    <a:srgbClr val="000000">
                      <a:alpha val="50000"/>
                    </a:srgbClr>
                  </a:innerShdw>
                </a:effectLst>
                <a:latin typeface="Gill Sans"/>
                <a:ea typeface="Calibri" charset="0"/>
                <a:cs typeface="Gill Sans"/>
                <a:sym typeface="Calibri" charset="0"/>
              </a:rPr>
              <a:t>2</a:t>
            </a:r>
            <a:r>
              <a:rPr lang="en-US" sz="2400" baseline="-25000" dirty="0">
                <a:solidFill>
                  <a:srgbClr val="7F7F7F"/>
                </a:solidFill>
                <a:latin typeface="Calibri" charset="0"/>
                <a:ea typeface="ヒラギノ角ゴ ProN W3" charset="0"/>
                <a:cs typeface="Calibri" charset="0"/>
                <a:sym typeface="Calibri" charset="0"/>
              </a:rPr>
              <a:t>  </a:t>
            </a:r>
            <a:r>
              <a:rPr lang="en-US" sz="2400" b="1" dirty="0">
                <a:latin typeface="Calibri" charset="0"/>
                <a:ea typeface="ヒラギノ角ゴ ProN W3" charset="0"/>
                <a:cs typeface="Calibri" charset="0"/>
                <a:sym typeface="Calibri" charset="0"/>
              </a:rPr>
              <a:t>+</a:t>
            </a:r>
            <a:r>
              <a:rPr lang="en-US" sz="2400" dirty="0">
                <a:latin typeface="Calibri" charset="0"/>
                <a:ea typeface="ヒラギノ角ゴ ProN W3" charset="0"/>
                <a:cs typeface="Calibri" charset="0"/>
                <a:sym typeface="Calibri" charset="0"/>
              </a:rPr>
              <a:t>  </a:t>
            </a:r>
            <a:r>
              <a:rPr lang="en-US" sz="2400" b="1" dirty="0">
                <a:latin typeface="Calibri" charset="0"/>
                <a:ea typeface="ヒラギノ角ゴ ProN W3" charset="0"/>
                <a:cs typeface="Calibri" charset="0"/>
                <a:sym typeface="Calibri" charset="0"/>
              </a:rPr>
              <a:t>6</a:t>
            </a:r>
            <a:r>
              <a:rPr lang="en-US" sz="2400" b="1" dirty="0">
                <a:solidFill>
                  <a:srgbClr val="49A8CF"/>
                </a:solidFill>
                <a:effectLst>
                  <a:innerShdw blurRad="63500" dist="50800" dir="13500000">
                    <a:srgbClr val="000000">
                      <a:alpha val="50000"/>
                    </a:srgbClr>
                  </a:innerShdw>
                </a:effectLst>
                <a:latin typeface="Gill Sans"/>
                <a:ea typeface="Calibri" charset="0"/>
                <a:cs typeface="Gill Sans"/>
                <a:sym typeface="Calibri" charset="0"/>
              </a:rPr>
              <a:t>H</a:t>
            </a:r>
            <a:r>
              <a:rPr lang="en-US" sz="2400" b="1" baseline="-25000" dirty="0">
                <a:solidFill>
                  <a:srgbClr val="49A8CF"/>
                </a:solidFill>
                <a:effectLst>
                  <a:innerShdw blurRad="63500" dist="50800" dir="13500000">
                    <a:srgbClr val="000000">
                      <a:alpha val="50000"/>
                    </a:srgbClr>
                  </a:innerShdw>
                </a:effectLst>
                <a:latin typeface="Gill Sans"/>
                <a:ea typeface="Calibri" charset="0"/>
                <a:cs typeface="Gill Sans"/>
                <a:sym typeface="Calibri" charset="0"/>
              </a:rPr>
              <a:t>2</a:t>
            </a:r>
            <a:r>
              <a:rPr lang="en-US" sz="2400" b="1" dirty="0">
                <a:solidFill>
                  <a:srgbClr val="49A8CF"/>
                </a:solidFill>
                <a:effectLst>
                  <a:innerShdw blurRad="63500" dist="50800" dir="13500000">
                    <a:srgbClr val="000000">
                      <a:alpha val="50000"/>
                    </a:srgbClr>
                  </a:innerShdw>
                </a:effectLst>
                <a:latin typeface="Gill Sans"/>
                <a:ea typeface="Calibri" charset="0"/>
                <a:cs typeface="Gill Sans"/>
                <a:sym typeface="Calibri" charset="0"/>
              </a:rPr>
              <a:t>O </a:t>
            </a:r>
            <a:r>
              <a:rPr lang="en-US" sz="2400" dirty="0">
                <a:latin typeface="Calibri" charset="0"/>
                <a:ea typeface="ヒラギノ角ゴ ProN W3" charset="0"/>
                <a:cs typeface="Calibri" charset="0"/>
                <a:sym typeface="Calibri" charset="0"/>
              </a:rPr>
              <a:t>        </a:t>
            </a:r>
            <a:r>
              <a:rPr lang="en-US" sz="2400" b="1"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C</a:t>
            </a:r>
            <a:r>
              <a:rPr lang="en-US" sz="2400" b="1" baseline="-25000"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6</a:t>
            </a:r>
            <a:r>
              <a:rPr lang="en-US" sz="2400" b="1"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H</a:t>
            </a:r>
            <a:r>
              <a:rPr lang="en-US" sz="2400" b="1" baseline="-25000"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12</a:t>
            </a:r>
            <a:r>
              <a:rPr lang="en-US" sz="2400" b="1"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O</a:t>
            </a:r>
            <a:r>
              <a:rPr lang="en-US" sz="2400" b="1" baseline="-25000"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6</a:t>
            </a:r>
            <a:r>
              <a:rPr lang="en-US" sz="2400" baseline="-25000" dirty="0">
                <a:latin typeface="Calibri" charset="0"/>
                <a:ea typeface="ヒラギノ角ゴ ProN W3" charset="0"/>
                <a:cs typeface="Calibri" charset="0"/>
                <a:sym typeface="Calibri" charset="0"/>
              </a:rPr>
              <a:t>  </a:t>
            </a:r>
            <a:r>
              <a:rPr lang="en-US" sz="2400" b="1" dirty="0">
                <a:latin typeface="Calibri" charset="0"/>
                <a:ea typeface="ヒラギノ角ゴ ProN W3" charset="0"/>
                <a:cs typeface="Calibri" charset="0"/>
                <a:sym typeface="Calibri" charset="0"/>
              </a:rPr>
              <a:t>+</a:t>
            </a:r>
            <a:r>
              <a:rPr lang="en-US" sz="2400" baseline="-25000" dirty="0">
                <a:latin typeface="Calibri" charset="0"/>
                <a:ea typeface="ヒラギノ角ゴ ProN W3" charset="0"/>
                <a:cs typeface="Calibri" charset="0"/>
                <a:sym typeface="Calibri" charset="0"/>
              </a:rPr>
              <a:t>  </a:t>
            </a:r>
            <a:r>
              <a:rPr lang="en-US" sz="2400" b="1" dirty="0">
                <a:latin typeface="Calibri" charset="0"/>
                <a:ea typeface="ヒラギノ角ゴ ProN W3" charset="0"/>
                <a:cs typeface="Calibri" charset="0"/>
                <a:sym typeface="Calibri" charset="0"/>
              </a:rPr>
              <a:t>6</a:t>
            </a:r>
            <a:r>
              <a:rPr lang="en-US" sz="2400" b="1" dirty="0">
                <a:solidFill>
                  <a:srgbClr val="6F2872"/>
                </a:solidFill>
                <a:effectLst>
                  <a:innerShdw blurRad="63500" dist="50800" dir="13500000">
                    <a:srgbClr val="000000">
                      <a:alpha val="50000"/>
                    </a:srgbClr>
                  </a:innerShdw>
                </a:effectLst>
                <a:latin typeface="Gill Sans"/>
                <a:ea typeface="Calibri" charset="0"/>
                <a:cs typeface="Gill Sans"/>
                <a:sym typeface="Calibri" charset="0"/>
              </a:rPr>
              <a:t>O</a:t>
            </a:r>
            <a:r>
              <a:rPr lang="en-US" sz="2400" b="1" baseline="-25000" dirty="0">
                <a:solidFill>
                  <a:srgbClr val="6F2872"/>
                </a:solidFill>
                <a:effectLst>
                  <a:innerShdw blurRad="63500" dist="50800" dir="13500000">
                    <a:srgbClr val="000000">
                      <a:alpha val="50000"/>
                    </a:srgbClr>
                  </a:innerShdw>
                </a:effectLst>
                <a:latin typeface="Gill Sans"/>
                <a:ea typeface="Calibri" charset="0"/>
                <a:cs typeface="Gill Sans"/>
                <a:sym typeface="Calibri" charset="0"/>
              </a:rPr>
              <a:t>2</a:t>
            </a:r>
            <a:r>
              <a:rPr lang="en-US" sz="2400" dirty="0">
                <a:solidFill>
                  <a:srgbClr val="9BBB59"/>
                </a:solidFill>
                <a:latin typeface="Calibri" charset="0"/>
                <a:ea typeface="ヒラギノ角ゴ ProN W3" charset="0"/>
                <a:cs typeface="Calibri" charset="0"/>
                <a:sym typeface="Calibri" charset="0"/>
              </a:rPr>
              <a:t> </a:t>
            </a:r>
          </a:p>
        </p:txBody>
      </p:sp>
      <p:sp>
        <p:nvSpPr>
          <p:cNvPr id="7" name="Line 5"/>
          <p:cNvSpPr>
            <a:spLocks noChangeShapeType="1"/>
          </p:cNvSpPr>
          <p:nvPr/>
        </p:nvSpPr>
        <p:spPr bwMode="auto">
          <a:xfrm>
            <a:off x="3714750" y="1675651"/>
            <a:ext cx="3937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grpSp>
        <p:nvGrpSpPr>
          <p:cNvPr id="8" name="Group 3"/>
          <p:cNvGrpSpPr>
            <a:grpSpLocks/>
          </p:cNvGrpSpPr>
          <p:nvPr/>
        </p:nvGrpSpPr>
        <p:grpSpPr bwMode="auto">
          <a:xfrm>
            <a:off x="228600" y="1122963"/>
            <a:ext cx="914400" cy="914400"/>
            <a:chOff x="914400" y="2209800"/>
            <a:chExt cx="914400" cy="914400"/>
          </a:xfrm>
        </p:grpSpPr>
        <p:sp>
          <p:nvSpPr>
            <p:cNvPr id="9" name="Oval 2"/>
            <p:cNvSpPr>
              <a:spLocks noChangeArrowheads="1"/>
            </p:cNvSpPr>
            <p:nvPr/>
          </p:nvSpPr>
          <p:spPr bwMode="auto">
            <a:xfrm>
              <a:off x="914400" y="2209800"/>
              <a:ext cx="914400" cy="914400"/>
            </a:xfrm>
            <a:prstGeom prst="ellipse">
              <a:avLst/>
            </a:prstGeom>
            <a:solidFill>
              <a:schemeClr val="tx1">
                <a:alpha val="79999"/>
              </a:schemeClr>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eaLnBrk="0" hangingPunct="0">
                <a:defRPr sz="4200">
                  <a:solidFill>
                    <a:srgbClr val="000000"/>
                  </a:solidFill>
                  <a:latin typeface="Gill Sans" pitchFamily="-1" charset="0"/>
                  <a:ea typeface="ヒラギノ角ゴ ProN W3" pitchFamily="-1" charset="-128"/>
                  <a:sym typeface="Gill Sans" pitchFamily="-1" charset="0"/>
                </a:defRPr>
              </a:lvl1pPr>
              <a:lvl2pPr marL="37931725" indent="-37474525" eaLnBrk="0" hangingPunct="0">
                <a:defRPr sz="4200">
                  <a:solidFill>
                    <a:srgbClr val="000000"/>
                  </a:solidFill>
                  <a:latin typeface="Gill Sans" pitchFamily="-1" charset="0"/>
                  <a:ea typeface="ヒラギノ角ゴ ProN W3" pitchFamily="-1" charset="-128"/>
                  <a:sym typeface="Gill Sans" pitchFamily="-1" charset="0"/>
                </a:defRPr>
              </a:lvl2pPr>
              <a:lvl3pPr eaLnBrk="0" hangingPunct="0">
                <a:defRPr sz="4200">
                  <a:solidFill>
                    <a:srgbClr val="000000"/>
                  </a:solidFill>
                  <a:latin typeface="Gill Sans" pitchFamily="-1" charset="0"/>
                  <a:ea typeface="ヒラギノ角ゴ ProN W3" pitchFamily="-1" charset="-128"/>
                  <a:sym typeface="Gill Sans" pitchFamily="-1" charset="0"/>
                </a:defRPr>
              </a:lvl3pPr>
              <a:lvl4pPr eaLnBrk="0" hangingPunct="0">
                <a:defRPr sz="4200">
                  <a:solidFill>
                    <a:srgbClr val="000000"/>
                  </a:solidFill>
                  <a:latin typeface="Gill Sans" pitchFamily="-1" charset="0"/>
                  <a:ea typeface="ヒラギノ角ゴ ProN W3" pitchFamily="-1" charset="-128"/>
                  <a:sym typeface="Gill Sans" pitchFamily="-1" charset="0"/>
                </a:defRPr>
              </a:lvl4pPr>
              <a:lvl5pPr eaLnBrk="0" hangingPunct="0">
                <a:defRPr sz="4200">
                  <a:solidFill>
                    <a:srgbClr val="000000"/>
                  </a:solidFill>
                  <a:latin typeface="Gill Sans" pitchFamily="-1" charset="0"/>
                  <a:ea typeface="ヒラギノ角ゴ ProN W3" pitchFamily="-1" charset="-128"/>
                  <a:sym typeface="Gill Sans" pitchFamily="-1" charset="0"/>
                </a:defRPr>
              </a:lvl5pPr>
              <a:lvl6pPr marL="4572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6pPr>
              <a:lvl7pPr marL="9144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7pPr>
              <a:lvl8pPr marL="13716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8pPr>
              <a:lvl9pPr marL="18288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9pPr>
            </a:lstStyle>
            <a:p>
              <a:pPr algn="ctr" eaLnBrk="1" hangingPunct="1"/>
              <a:endParaRPr lang="en-US" altLang="en-US"/>
            </a:p>
          </p:txBody>
        </p:sp>
        <p:sp>
          <p:nvSpPr>
            <p:cNvPr id="10" name="Sun 9"/>
            <p:cNvSpPr/>
            <p:nvPr/>
          </p:nvSpPr>
          <p:spPr bwMode="auto">
            <a:xfrm>
              <a:off x="960120" y="2255520"/>
              <a:ext cx="822960" cy="822960"/>
            </a:xfrm>
            <a:prstGeom prst="sun">
              <a:avLst/>
            </a:prstGeom>
            <a:solidFill>
              <a:schemeClr val="accent1"/>
            </a:solidFill>
            <a:ln w="25400" cap="flat" cmpd="sng" algn="ctr">
              <a:noFill/>
              <a:prstDash val="solid"/>
              <a:round/>
              <a:headEnd type="none" w="med" len="med"/>
              <a:tailEnd type="none" w="med" len="med"/>
            </a:ln>
            <a:effectLst>
              <a:glow rad="50800">
                <a:srgbClr val="EEF2C3">
                  <a:alpha val="41000"/>
                </a:srgbClr>
              </a:glow>
              <a:innerShdw blurRad="165100" dist="50800" dir="13500000">
                <a:srgbClr val="8CCCD4">
                  <a:alpha val="50000"/>
                </a:srgbClr>
              </a:innerShdw>
            </a:effectLst>
          </p:spPr>
          <p:txBody>
            <a:bodyPr/>
            <a:lstStyle/>
            <a:p>
              <a:pPr>
                <a:defRPr/>
              </a:pPr>
              <a:endParaRPr lang="en-US">
                <a:latin typeface="Gill Sans" charset="0"/>
                <a:ea typeface="ヒラギノ角ゴ ProN W3" charset="0"/>
                <a:sym typeface="Gill Sans" charset="0"/>
              </a:endParaRPr>
            </a:p>
          </p:txBody>
        </p:sp>
      </p:grpSp>
      <p:sp>
        <p:nvSpPr>
          <p:cNvPr id="11" name="TextBox 10"/>
          <p:cNvSpPr txBox="1"/>
          <p:nvPr/>
        </p:nvSpPr>
        <p:spPr>
          <a:xfrm>
            <a:off x="464503" y="268805"/>
            <a:ext cx="8211820" cy="830997"/>
          </a:xfrm>
          <a:prstGeom prst="rect">
            <a:avLst/>
          </a:prstGeom>
          <a:noFill/>
        </p:spPr>
        <p:txBody>
          <a:bodyPr wrap="square" rtlCol="0">
            <a:spAutoFit/>
          </a:bodyPr>
          <a:lstStyle/>
          <a:p>
            <a:r>
              <a:rPr lang="en-US" sz="2400" dirty="0">
                <a:latin typeface="+mj-lt"/>
                <a:cs typeface="Arial"/>
              </a:rPr>
              <a:t>Photosynthesis also produces 6 molecules of </a:t>
            </a:r>
            <a:r>
              <a:rPr lang="en-US" sz="2400" dirty="0" smtClean="0">
                <a:latin typeface="+mj-lt"/>
                <a:cs typeface="Arial"/>
              </a:rPr>
              <a:t>oxygen, </a:t>
            </a:r>
            <a:r>
              <a:rPr lang="en-US" sz="2400" dirty="0">
                <a:latin typeface="+mj-lt"/>
                <a:cs typeface="Arial"/>
              </a:rPr>
              <a:t>which </a:t>
            </a:r>
            <a:r>
              <a:rPr lang="en-US" sz="2400" dirty="0" smtClean="0">
                <a:latin typeface="+mj-lt"/>
                <a:cs typeface="Arial"/>
              </a:rPr>
              <a:t>is released </a:t>
            </a:r>
            <a:r>
              <a:rPr lang="en-US" sz="2400" dirty="0">
                <a:latin typeface="+mj-lt"/>
                <a:cs typeface="Arial"/>
              </a:rPr>
              <a:t>into the </a:t>
            </a:r>
            <a:r>
              <a:rPr lang="en-US" sz="2400" dirty="0" smtClean="0">
                <a:latin typeface="+mj-lt"/>
                <a:cs typeface="Arial"/>
              </a:rPr>
              <a:t>air, </a:t>
            </a:r>
            <a:r>
              <a:rPr lang="en-US" sz="2400" dirty="0">
                <a:latin typeface="+mj-lt"/>
                <a:cs typeface="Arial"/>
              </a:rPr>
              <a:t>and </a:t>
            </a:r>
            <a:r>
              <a:rPr lang="en-US" sz="2400" dirty="0" smtClean="0">
                <a:latin typeface="+mj-lt"/>
                <a:cs typeface="Arial"/>
              </a:rPr>
              <a:t>is used </a:t>
            </a:r>
            <a:r>
              <a:rPr lang="en-US" sz="2400" dirty="0">
                <a:latin typeface="+mj-lt"/>
                <a:cs typeface="Arial"/>
              </a:rPr>
              <a:t>by animals to breathe.</a:t>
            </a:r>
            <a:endParaRPr lang="en-US" sz="2400" dirty="0">
              <a:latin typeface="+mj-lt"/>
            </a:endParaRPr>
          </a:p>
        </p:txBody>
      </p:sp>
      <p:pic>
        <p:nvPicPr>
          <p:cNvPr id="13" name="RR_shooting_32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0" y="2272551"/>
            <a:ext cx="4984776" cy="3738582"/>
          </a:xfrm>
          <a:prstGeom prst="rect">
            <a:avLst/>
          </a:prstGeom>
        </p:spPr>
      </p:pic>
      <p:pic>
        <p:nvPicPr>
          <p:cNvPr id="12" name="Picture 11" descr="plant_diagram_sm.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60124" y="2102166"/>
            <a:ext cx="4024112" cy="4507005"/>
          </a:xfrm>
          <a:prstGeom prst="rect">
            <a:avLst/>
          </a:prstGeom>
        </p:spPr>
      </p:pic>
    </p:spTree>
    <p:extLst>
      <p:ext uri="{BB962C8B-B14F-4D97-AF65-F5344CB8AC3E}">
        <p14:creationId xmlns:p14="http://schemas.microsoft.com/office/powerpoint/2010/main" val="406769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5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100000" mute="1">
                <p:cTn id="12" repeatCount="indefinite" fill="hold" display="0">
                  <p:stCondLst>
                    <p:cond delay="indefinite"/>
                  </p:stCondLst>
                </p:cTn>
                <p:tgtEl>
                  <p:spTgt spid="1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R_shooting_32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00" y="1551431"/>
            <a:ext cx="4984776" cy="3738582"/>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48276" y="1220807"/>
            <a:ext cx="3956024" cy="4432724"/>
          </a:xfrm>
          <a:prstGeom prst="rect">
            <a:avLst/>
          </a:prstGeom>
          <a:ln>
            <a:solidFill>
              <a:schemeClr val="tx1">
                <a:lumMod val="65000"/>
                <a:lumOff val="35000"/>
              </a:schemeClr>
            </a:solidFill>
          </a:ln>
        </p:spPr>
      </p:pic>
      <p:sp>
        <p:nvSpPr>
          <p:cNvPr id="6" name="TextBox 5"/>
          <p:cNvSpPr txBox="1"/>
          <p:nvPr/>
        </p:nvSpPr>
        <p:spPr>
          <a:xfrm>
            <a:off x="1484313" y="266700"/>
            <a:ext cx="6223000" cy="954107"/>
          </a:xfrm>
          <a:prstGeom prst="rect">
            <a:avLst/>
          </a:prstGeom>
          <a:noFill/>
        </p:spPr>
        <p:txBody>
          <a:bodyPr wrap="square" rtlCol="0">
            <a:spAutoFit/>
          </a:bodyPr>
          <a:lstStyle/>
          <a:p>
            <a:pPr algn="ctr"/>
            <a:r>
              <a:rPr lang="en-US" sz="2800" dirty="0"/>
              <a:t>Light breaks apart the water and carbon dioxide molecules. </a:t>
            </a:r>
          </a:p>
        </p:txBody>
      </p:sp>
    </p:spTree>
    <p:extLst>
      <p:ext uri="{BB962C8B-B14F-4D97-AF65-F5344CB8AC3E}">
        <p14:creationId xmlns:p14="http://schemas.microsoft.com/office/powerpoint/2010/main" val="12601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R_glucose_32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900" y="2108200"/>
            <a:ext cx="4893733" cy="3670300"/>
          </a:xfrm>
          <a:prstGeom prst="rect">
            <a:avLst/>
          </a:prstGeom>
        </p:spPr>
      </p:pic>
      <p:pic>
        <p:nvPicPr>
          <p:cNvPr id="4" name="Picture 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083773" y="1790276"/>
            <a:ext cx="3990027" cy="4470824"/>
          </a:xfrm>
          <a:prstGeom prst="rect">
            <a:avLst/>
          </a:prstGeom>
          <a:ln>
            <a:solidFill>
              <a:schemeClr val="tx1">
                <a:lumMod val="65000"/>
                <a:lumOff val="35000"/>
              </a:schemeClr>
            </a:solidFill>
          </a:ln>
        </p:spPr>
      </p:pic>
      <p:sp>
        <p:nvSpPr>
          <p:cNvPr id="2" name="TextBox 1"/>
          <p:cNvSpPr txBox="1"/>
          <p:nvPr/>
        </p:nvSpPr>
        <p:spPr>
          <a:xfrm>
            <a:off x="304800" y="482600"/>
            <a:ext cx="7810500" cy="954107"/>
          </a:xfrm>
          <a:prstGeom prst="rect">
            <a:avLst/>
          </a:prstGeom>
          <a:noFill/>
        </p:spPr>
        <p:txBody>
          <a:bodyPr wrap="square" rtlCol="0">
            <a:spAutoFit/>
          </a:bodyPr>
          <a:lstStyle/>
          <a:p>
            <a:r>
              <a:rPr lang="en-US" sz="2800" dirty="0"/>
              <a:t>How is that </a:t>
            </a:r>
            <a:r>
              <a:rPr lang="en-US" sz="2800" dirty="0" smtClean="0"/>
              <a:t>process related </a:t>
            </a:r>
            <a:r>
              <a:rPr lang="en-US" sz="2800" dirty="0"/>
              <a:t>to what you learned about the role sunlight plays in photosynthesis?</a:t>
            </a:r>
          </a:p>
        </p:txBody>
      </p:sp>
      <p:pic>
        <p:nvPicPr>
          <p:cNvPr id="5" name="RR_shooting_320.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3500" y="2120900"/>
            <a:ext cx="4984776" cy="3738582"/>
          </a:xfrm>
          <a:prstGeom prst="rect">
            <a:avLst/>
          </a:prstGeom>
        </p:spPr>
      </p:pic>
    </p:spTree>
    <p:extLst>
      <p:ext uri="{BB962C8B-B14F-4D97-AF65-F5344CB8AC3E}">
        <p14:creationId xmlns:p14="http://schemas.microsoft.com/office/powerpoint/2010/main" val="161077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0">
                <p:cTn id="12" fill="hold" display="0">
                  <p:stCondLst>
                    <p:cond delay="indefinite"/>
                  </p:stCondLst>
                </p:cTn>
                <p:tgtEl>
                  <p:spTgt spid="3"/>
                </p:tgtEl>
              </p:cMediaNode>
            </p:video>
            <p:video>
              <p:cMediaNode vol="80000" mute="1">
                <p:cTn id="13" repeatCount="indefinite"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R_glucose_32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900" y="2108200"/>
            <a:ext cx="4893733" cy="3670300"/>
          </a:xfrm>
          <a:prstGeom prst="rect">
            <a:avLst/>
          </a:prstGeom>
        </p:spPr>
      </p:pic>
      <p:pic>
        <p:nvPicPr>
          <p:cNvPr id="4" name="Picture 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083773" y="1929973"/>
            <a:ext cx="3990027" cy="4470824"/>
          </a:xfrm>
          <a:prstGeom prst="rect">
            <a:avLst/>
          </a:prstGeom>
          <a:ln>
            <a:solidFill>
              <a:schemeClr val="tx1">
                <a:lumMod val="65000"/>
                <a:lumOff val="35000"/>
              </a:schemeClr>
            </a:solidFill>
          </a:ln>
        </p:spPr>
      </p:pic>
      <p:sp>
        <p:nvSpPr>
          <p:cNvPr id="2" name="TextBox 1"/>
          <p:cNvSpPr txBox="1"/>
          <p:nvPr/>
        </p:nvSpPr>
        <p:spPr>
          <a:xfrm>
            <a:off x="315912" y="88900"/>
            <a:ext cx="8459787" cy="1569660"/>
          </a:xfrm>
          <a:prstGeom prst="rect">
            <a:avLst/>
          </a:prstGeom>
          <a:noFill/>
        </p:spPr>
        <p:txBody>
          <a:bodyPr wrap="square" rtlCol="0">
            <a:spAutoFit/>
          </a:bodyPr>
          <a:lstStyle/>
          <a:p>
            <a:r>
              <a:rPr lang="en-US" sz="2400" dirty="0"/>
              <a:t>Just like in the game, sunlight provides the energy plants need to break apart water and carbon dioxide molecules into carbon, hydrogen and oxygen atoms. Some oxygen atoms form oxygen molecules, which are released into the air. </a:t>
            </a:r>
            <a:endParaRPr lang="en-US" sz="2400" dirty="0">
              <a:latin typeface="+mj-lt"/>
            </a:endParaRPr>
          </a:p>
        </p:txBody>
      </p:sp>
      <p:pic>
        <p:nvPicPr>
          <p:cNvPr id="5" name="RR_shooting_320.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3500" y="2108200"/>
            <a:ext cx="4984776" cy="3738582"/>
          </a:xfrm>
          <a:prstGeom prst="rect">
            <a:avLst/>
          </a:prstGeom>
        </p:spPr>
      </p:pic>
    </p:spTree>
    <p:extLst>
      <p:ext uri="{BB962C8B-B14F-4D97-AF65-F5344CB8AC3E}">
        <p14:creationId xmlns:p14="http://schemas.microsoft.com/office/powerpoint/2010/main" val="97132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0">
                <p:cTn id="12" fill="hold" display="0">
                  <p:stCondLst>
                    <p:cond delay="indefinite"/>
                  </p:stCondLst>
                </p:cTn>
                <p:tgtEl>
                  <p:spTgt spid="3"/>
                </p:tgtEl>
              </p:cMediaNode>
            </p:video>
            <p:video>
              <p:cMediaNode vol="100000" mute="1">
                <p:cTn id="13" repeatCount="indefinite"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R_glucose_32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900" y="2108200"/>
            <a:ext cx="4893733" cy="3670300"/>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83773" y="1790276"/>
            <a:ext cx="3990027" cy="4470824"/>
          </a:xfrm>
          <a:prstGeom prst="rect">
            <a:avLst/>
          </a:prstGeom>
          <a:ln>
            <a:solidFill>
              <a:schemeClr val="tx1">
                <a:lumMod val="65000"/>
                <a:lumOff val="35000"/>
              </a:schemeClr>
            </a:solidFill>
          </a:ln>
        </p:spPr>
      </p:pic>
      <p:sp>
        <p:nvSpPr>
          <p:cNvPr id="2" name="TextBox 1"/>
          <p:cNvSpPr txBox="1"/>
          <p:nvPr/>
        </p:nvSpPr>
        <p:spPr>
          <a:xfrm>
            <a:off x="304800" y="482600"/>
            <a:ext cx="7810500" cy="523220"/>
          </a:xfrm>
          <a:prstGeom prst="rect">
            <a:avLst/>
          </a:prstGeom>
          <a:noFill/>
        </p:spPr>
        <p:txBody>
          <a:bodyPr wrap="square" rtlCol="0">
            <a:spAutoFit/>
          </a:bodyPr>
          <a:lstStyle/>
          <a:p>
            <a:r>
              <a:rPr lang="en-US" sz="2800" dirty="0" smtClean="0"/>
              <a:t>What does </a:t>
            </a:r>
            <a:r>
              <a:rPr lang="en-US" sz="2800" dirty="0" err="1" smtClean="0"/>
              <a:t>Biobot</a:t>
            </a:r>
            <a:r>
              <a:rPr lang="en-US" sz="2800" dirty="0" smtClean="0"/>
              <a:t> Bob make in this game?</a:t>
            </a:r>
            <a:endParaRPr lang="en-US" sz="2800" dirty="0"/>
          </a:p>
        </p:txBody>
      </p:sp>
    </p:spTree>
    <p:extLst>
      <p:ext uri="{BB962C8B-B14F-4D97-AF65-F5344CB8AC3E}">
        <p14:creationId xmlns:p14="http://schemas.microsoft.com/office/powerpoint/2010/main" val="119677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R_glucose_32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900" y="2094002"/>
            <a:ext cx="4893733" cy="3670300"/>
          </a:xfrm>
          <a:prstGeom prst="rect">
            <a:avLst/>
          </a:prstGeom>
        </p:spPr>
      </p:pic>
      <p:sp>
        <p:nvSpPr>
          <p:cNvPr id="2" name="TextBox 1"/>
          <p:cNvSpPr txBox="1"/>
          <p:nvPr/>
        </p:nvSpPr>
        <p:spPr>
          <a:xfrm>
            <a:off x="431800" y="164354"/>
            <a:ext cx="8069263" cy="1384995"/>
          </a:xfrm>
          <a:prstGeom prst="rect">
            <a:avLst/>
          </a:prstGeom>
          <a:noFill/>
        </p:spPr>
        <p:txBody>
          <a:bodyPr wrap="square" rtlCol="0">
            <a:spAutoFit/>
          </a:bodyPr>
          <a:lstStyle/>
          <a:p>
            <a:pPr algn="ctr"/>
            <a:r>
              <a:rPr lang="en-US" sz="2800" dirty="0" smtClean="0"/>
              <a:t>Bob makes glucose, methanol, and tear gas molecules using carbon, hydrogen, and oxygen atoms in different combinations.</a:t>
            </a:r>
            <a:endParaRPr lang="en-US" sz="2800" dirty="0"/>
          </a:p>
        </p:txBody>
      </p:sp>
      <p:pic>
        <p:nvPicPr>
          <p:cNvPr id="7" name="Picture 6" descr="plant_diagram_sm.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60124" y="1863110"/>
            <a:ext cx="4024112" cy="4507005"/>
          </a:xfrm>
          <a:prstGeom prst="rect">
            <a:avLst/>
          </a:prstGeom>
        </p:spPr>
      </p:pic>
    </p:spTree>
    <p:extLst>
      <p:ext uri="{BB962C8B-B14F-4D97-AF65-F5344CB8AC3E}">
        <p14:creationId xmlns:p14="http://schemas.microsoft.com/office/powerpoint/2010/main" val="379696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R_glucose_32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900" y="2108200"/>
            <a:ext cx="4893733" cy="3670300"/>
          </a:xfrm>
          <a:prstGeom prst="rect">
            <a:avLst/>
          </a:prstGeom>
        </p:spPr>
      </p:pic>
      <p:sp>
        <p:nvSpPr>
          <p:cNvPr id="2" name="TextBox 1"/>
          <p:cNvSpPr txBox="1"/>
          <p:nvPr/>
        </p:nvSpPr>
        <p:spPr>
          <a:xfrm>
            <a:off x="304800" y="482600"/>
            <a:ext cx="7810500" cy="954107"/>
          </a:xfrm>
          <a:prstGeom prst="rect">
            <a:avLst/>
          </a:prstGeom>
          <a:noFill/>
        </p:spPr>
        <p:txBody>
          <a:bodyPr wrap="square" rtlCol="0">
            <a:spAutoFit/>
          </a:bodyPr>
          <a:lstStyle/>
          <a:p>
            <a:r>
              <a:rPr lang="en-US" sz="2800" dirty="0"/>
              <a:t>How is that </a:t>
            </a:r>
            <a:r>
              <a:rPr lang="en-US" sz="2800" dirty="0" smtClean="0"/>
              <a:t>process related </a:t>
            </a:r>
            <a:r>
              <a:rPr lang="en-US" sz="2800" dirty="0"/>
              <a:t>to what you learned about the products of photosynthesis?</a:t>
            </a:r>
          </a:p>
        </p:txBody>
      </p:sp>
      <p:pic>
        <p:nvPicPr>
          <p:cNvPr id="5" name="Picture 4" descr="plant_diagram_sm.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60124" y="1863110"/>
            <a:ext cx="4024112" cy="4507005"/>
          </a:xfrm>
          <a:prstGeom prst="rect">
            <a:avLst/>
          </a:prstGeom>
        </p:spPr>
      </p:pic>
    </p:spTree>
    <p:extLst>
      <p:ext uri="{BB962C8B-B14F-4D97-AF65-F5344CB8AC3E}">
        <p14:creationId xmlns:p14="http://schemas.microsoft.com/office/powerpoint/2010/main" val="160173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R_glucose_32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900" y="2108200"/>
            <a:ext cx="4893733" cy="3670300"/>
          </a:xfrm>
          <a:prstGeom prst="rect">
            <a:avLst/>
          </a:prstGeom>
        </p:spPr>
      </p:pic>
      <p:sp>
        <p:nvSpPr>
          <p:cNvPr id="2" name="TextBox 1"/>
          <p:cNvSpPr txBox="1"/>
          <p:nvPr/>
        </p:nvSpPr>
        <p:spPr>
          <a:xfrm>
            <a:off x="601663" y="228600"/>
            <a:ext cx="7988300" cy="954107"/>
          </a:xfrm>
          <a:prstGeom prst="rect">
            <a:avLst/>
          </a:prstGeom>
          <a:noFill/>
        </p:spPr>
        <p:txBody>
          <a:bodyPr wrap="square" rtlCol="0">
            <a:spAutoFit/>
          </a:bodyPr>
          <a:lstStyle/>
          <a:p>
            <a:pPr algn="ctr"/>
            <a:r>
              <a:rPr lang="en-US" sz="2800" dirty="0"/>
              <a:t>Plants produce glucose, which they use for food. But plants do not produce </a:t>
            </a:r>
            <a:r>
              <a:rPr lang="en-US" sz="2800" dirty="0" smtClean="0"/>
              <a:t>methanol </a:t>
            </a:r>
            <a:r>
              <a:rPr lang="en-US" sz="2800" dirty="0"/>
              <a:t>or tear gas. </a:t>
            </a:r>
            <a:endParaRPr lang="en-US" sz="2800" b="1" dirty="0"/>
          </a:p>
        </p:txBody>
      </p:sp>
      <p:pic>
        <p:nvPicPr>
          <p:cNvPr id="7" name="Picture 6" descr="plant_diagram_sm.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60124" y="1863110"/>
            <a:ext cx="4024112" cy="4507005"/>
          </a:xfrm>
          <a:prstGeom prst="rect">
            <a:avLst/>
          </a:prstGeom>
        </p:spPr>
      </p:pic>
    </p:spTree>
    <p:extLst>
      <p:ext uri="{BB962C8B-B14F-4D97-AF65-F5344CB8AC3E}">
        <p14:creationId xmlns:p14="http://schemas.microsoft.com/office/powerpoint/2010/main" val="351696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R_glucose_32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900" y="2108200"/>
            <a:ext cx="4893733" cy="3670300"/>
          </a:xfrm>
          <a:prstGeom prst="rect">
            <a:avLst/>
          </a:prstGeom>
        </p:spPr>
      </p:pic>
      <p:sp>
        <p:nvSpPr>
          <p:cNvPr id="6" name="TextBox 5"/>
          <p:cNvSpPr txBox="1"/>
          <p:nvPr/>
        </p:nvSpPr>
        <p:spPr>
          <a:xfrm>
            <a:off x="1257300" y="1257300"/>
            <a:ext cx="5245100" cy="461665"/>
          </a:xfrm>
          <a:prstGeom prst="rect">
            <a:avLst/>
          </a:prstGeom>
          <a:noFill/>
        </p:spPr>
        <p:txBody>
          <a:bodyPr wrap="square" rtlCol="0">
            <a:spAutoFit/>
          </a:bodyPr>
          <a:lstStyle/>
          <a:p>
            <a:pPr>
              <a:defRPr/>
            </a:pPr>
            <a:r>
              <a:rPr lang="en-US" sz="2400" b="1" dirty="0">
                <a:latin typeface="Calibri" charset="0"/>
                <a:ea typeface="ヒラギノ角ゴ ProN W3" charset="0"/>
                <a:cs typeface="Calibri" charset="0"/>
                <a:sym typeface="Calibri" charset="0"/>
              </a:rPr>
              <a:t>+</a:t>
            </a:r>
            <a:r>
              <a:rPr lang="en-US" sz="2400" dirty="0">
                <a:latin typeface="Calibri" charset="0"/>
                <a:ea typeface="ヒラギノ角ゴ ProN W3" charset="0"/>
                <a:cs typeface="Calibri" charset="0"/>
                <a:sym typeface="Calibri" charset="0"/>
              </a:rPr>
              <a:t>  </a:t>
            </a:r>
            <a:r>
              <a:rPr lang="en-US" sz="2400" b="1" dirty="0">
                <a:latin typeface="Calibri" charset="0"/>
                <a:ea typeface="ヒラギノ角ゴ ProN W3" charset="0"/>
                <a:cs typeface="Calibri" charset="0"/>
                <a:sym typeface="Calibri" charset="0"/>
              </a:rPr>
              <a:t>6</a:t>
            </a:r>
            <a:r>
              <a:rPr lang="en-US" sz="2400" b="1" dirty="0">
                <a:solidFill>
                  <a:srgbClr val="5B74A9"/>
                </a:solidFill>
                <a:effectLst>
                  <a:innerShdw blurRad="63500" dist="50800" dir="13500000">
                    <a:srgbClr val="000000">
                      <a:alpha val="50000"/>
                    </a:srgbClr>
                  </a:innerShdw>
                </a:effectLst>
                <a:latin typeface="Gill Sans"/>
                <a:ea typeface="Calibri" charset="0"/>
                <a:cs typeface="Gill Sans"/>
                <a:sym typeface="Calibri" charset="0"/>
              </a:rPr>
              <a:t>CO</a:t>
            </a:r>
            <a:r>
              <a:rPr lang="en-US" sz="2400" b="1" baseline="-25000" dirty="0">
                <a:solidFill>
                  <a:srgbClr val="5B74A9"/>
                </a:solidFill>
                <a:effectLst>
                  <a:innerShdw blurRad="63500" dist="50800" dir="13500000">
                    <a:srgbClr val="000000">
                      <a:alpha val="50000"/>
                    </a:srgbClr>
                  </a:innerShdw>
                </a:effectLst>
                <a:latin typeface="Gill Sans"/>
                <a:ea typeface="Calibri" charset="0"/>
                <a:cs typeface="Gill Sans"/>
                <a:sym typeface="Calibri" charset="0"/>
              </a:rPr>
              <a:t>2</a:t>
            </a:r>
            <a:r>
              <a:rPr lang="en-US" sz="2400" baseline="-25000" dirty="0">
                <a:solidFill>
                  <a:srgbClr val="7F7F7F"/>
                </a:solidFill>
                <a:latin typeface="Calibri" charset="0"/>
                <a:ea typeface="ヒラギノ角ゴ ProN W3" charset="0"/>
                <a:cs typeface="Calibri" charset="0"/>
                <a:sym typeface="Calibri" charset="0"/>
              </a:rPr>
              <a:t>  </a:t>
            </a:r>
            <a:r>
              <a:rPr lang="en-US" sz="2400" b="1" dirty="0">
                <a:latin typeface="Calibri" charset="0"/>
                <a:ea typeface="ヒラギノ角ゴ ProN W3" charset="0"/>
                <a:cs typeface="Calibri" charset="0"/>
                <a:sym typeface="Calibri" charset="0"/>
              </a:rPr>
              <a:t>+</a:t>
            </a:r>
            <a:r>
              <a:rPr lang="en-US" sz="2400" dirty="0">
                <a:latin typeface="Calibri" charset="0"/>
                <a:ea typeface="ヒラギノ角ゴ ProN W3" charset="0"/>
                <a:cs typeface="Calibri" charset="0"/>
                <a:sym typeface="Calibri" charset="0"/>
              </a:rPr>
              <a:t>  </a:t>
            </a:r>
            <a:r>
              <a:rPr lang="en-US" sz="2400" b="1" dirty="0">
                <a:latin typeface="Calibri" charset="0"/>
                <a:ea typeface="ヒラギノ角ゴ ProN W3" charset="0"/>
                <a:cs typeface="Calibri" charset="0"/>
                <a:sym typeface="Calibri" charset="0"/>
              </a:rPr>
              <a:t>6</a:t>
            </a:r>
            <a:r>
              <a:rPr lang="en-US" sz="2400" b="1" dirty="0">
                <a:solidFill>
                  <a:srgbClr val="49A8CF"/>
                </a:solidFill>
                <a:effectLst>
                  <a:innerShdw blurRad="63500" dist="50800" dir="13500000">
                    <a:srgbClr val="000000">
                      <a:alpha val="50000"/>
                    </a:srgbClr>
                  </a:innerShdw>
                </a:effectLst>
                <a:latin typeface="Gill Sans"/>
                <a:ea typeface="Calibri" charset="0"/>
                <a:cs typeface="Gill Sans"/>
                <a:sym typeface="Calibri" charset="0"/>
              </a:rPr>
              <a:t>H</a:t>
            </a:r>
            <a:r>
              <a:rPr lang="en-US" sz="2400" b="1" baseline="-25000" dirty="0">
                <a:solidFill>
                  <a:srgbClr val="49A8CF"/>
                </a:solidFill>
                <a:effectLst>
                  <a:innerShdw blurRad="63500" dist="50800" dir="13500000">
                    <a:srgbClr val="000000">
                      <a:alpha val="50000"/>
                    </a:srgbClr>
                  </a:innerShdw>
                </a:effectLst>
                <a:latin typeface="Gill Sans"/>
                <a:ea typeface="Calibri" charset="0"/>
                <a:cs typeface="Gill Sans"/>
                <a:sym typeface="Calibri" charset="0"/>
              </a:rPr>
              <a:t>2</a:t>
            </a:r>
            <a:r>
              <a:rPr lang="en-US" sz="2400" b="1" dirty="0">
                <a:solidFill>
                  <a:srgbClr val="49A8CF"/>
                </a:solidFill>
                <a:effectLst>
                  <a:innerShdw blurRad="63500" dist="50800" dir="13500000">
                    <a:srgbClr val="000000">
                      <a:alpha val="50000"/>
                    </a:srgbClr>
                  </a:innerShdw>
                </a:effectLst>
                <a:latin typeface="Gill Sans"/>
                <a:ea typeface="Calibri" charset="0"/>
                <a:cs typeface="Gill Sans"/>
                <a:sym typeface="Calibri" charset="0"/>
              </a:rPr>
              <a:t>O </a:t>
            </a:r>
            <a:r>
              <a:rPr lang="en-US" sz="2400" dirty="0">
                <a:latin typeface="Calibri" charset="0"/>
                <a:ea typeface="ヒラギノ角ゴ ProN W3" charset="0"/>
                <a:cs typeface="Calibri" charset="0"/>
                <a:sym typeface="Calibri" charset="0"/>
              </a:rPr>
              <a:t>        </a:t>
            </a:r>
            <a:r>
              <a:rPr lang="en-US" sz="2400" b="1"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C</a:t>
            </a:r>
            <a:r>
              <a:rPr lang="en-US" sz="2400" b="1" baseline="-25000"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6</a:t>
            </a:r>
            <a:r>
              <a:rPr lang="en-US" sz="2400" b="1"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H</a:t>
            </a:r>
            <a:r>
              <a:rPr lang="en-US" sz="2400" b="1" baseline="-25000"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12</a:t>
            </a:r>
            <a:r>
              <a:rPr lang="en-US" sz="2400" b="1"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O</a:t>
            </a:r>
            <a:r>
              <a:rPr lang="en-US" sz="2400" b="1" baseline="-25000" dirty="0">
                <a:solidFill>
                  <a:srgbClr val="FF6600"/>
                </a:solidFill>
                <a:effectLst>
                  <a:innerShdw blurRad="63500" dist="50800" dir="13500000">
                    <a:srgbClr val="000000">
                      <a:alpha val="50000"/>
                    </a:srgbClr>
                  </a:innerShdw>
                </a:effectLst>
                <a:latin typeface="Gill Sans"/>
                <a:ea typeface="Calibri" charset="0"/>
                <a:cs typeface="Gill Sans"/>
                <a:sym typeface="Calibri" charset="0"/>
              </a:rPr>
              <a:t>6</a:t>
            </a:r>
            <a:r>
              <a:rPr lang="en-US" sz="2400" baseline="-25000" dirty="0">
                <a:latin typeface="Calibri" charset="0"/>
                <a:ea typeface="ヒラギノ角ゴ ProN W3" charset="0"/>
                <a:cs typeface="Calibri" charset="0"/>
                <a:sym typeface="Calibri" charset="0"/>
              </a:rPr>
              <a:t>  </a:t>
            </a:r>
            <a:r>
              <a:rPr lang="en-US" sz="2400" b="1" dirty="0">
                <a:latin typeface="Calibri" charset="0"/>
                <a:ea typeface="ヒラギノ角ゴ ProN W3" charset="0"/>
                <a:cs typeface="Calibri" charset="0"/>
                <a:sym typeface="Calibri" charset="0"/>
              </a:rPr>
              <a:t>+</a:t>
            </a:r>
            <a:r>
              <a:rPr lang="en-US" sz="2400" baseline="-25000" dirty="0">
                <a:latin typeface="Calibri" charset="0"/>
                <a:ea typeface="ヒラギノ角ゴ ProN W3" charset="0"/>
                <a:cs typeface="Calibri" charset="0"/>
                <a:sym typeface="Calibri" charset="0"/>
              </a:rPr>
              <a:t>  </a:t>
            </a:r>
            <a:r>
              <a:rPr lang="en-US" sz="2400" b="1" dirty="0">
                <a:latin typeface="Calibri" charset="0"/>
                <a:ea typeface="ヒラギノ角ゴ ProN W3" charset="0"/>
                <a:cs typeface="Calibri" charset="0"/>
                <a:sym typeface="Calibri" charset="0"/>
              </a:rPr>
              <a:t>6</a:t>
            </a:r>
            <a:r>
              <a:rPr lang="en-US" sz="2400" b="1" dirty="0">
                <a:solidFill>
                  <a:srgbClr val="6F2872"/>
                </a:solidFill>
                <a:effectLst>
                  <a:innerShdw blurRad="63500" dist="50800" dir="13500000">
                    <a:srgbClr val="000000">
                      <a:alpha val="50000"/>
                    </a:srgbClr>
                  </a:innerShdw>
                </a:effectLst>
                <a:latin typeface="Gill Sans"/>
                <a:ea typeface="Calibri" charset="0"/>
                <a:cs typeface="Gill Sans"/>
                <a:sym typeface="Calibri" charset="0"/>
              </a:rPr>
              <a:t>O</a:t>
            </a:r>
            <a:r>
              <a:rPr lang="en-US" sz="2400" b="1" baseline="-25000" dirty="0">
                <a:solidFill>
                  <a:srgbClr val="6F2872"/>
                </a:solidFill>
                <a:effectLst>
                  <a:innerShdw blurRad="63500" dist="50800" dir="13500000">
                    <a:srgbClr val="000000">
                      <a:alpha val="50000"/>
                    </a:srgbClr>
                  </a:innerShdw>
                </a:effectLst>
                <a:latin typeface="Gill Sans"/>
                <a:ea typeface="Calibri" charset="0"/>
                <a:cs typeface="Gill Sans"/>
                <a:sym typeface="Calibri" charset="0"/>
              </a:rPr>
              <a:t>2</a:t>
            </a:r>
            <a:r>
              <a:rPr lang="en-US" sz="2400" dirty="0">
                <a:solidFill>
                  <a:srgbClr val="9BBB59"/>
                </a:solidFill>
                <a:latin typeface="Calibri" charset="0"/>
                <a:ea typeface="ヒラギノ角ゴ ProN W3" charset="0"/>
                <a:cs typeface="Calibri" charset="0"/>
                <a:sym typeface="Calibri" charset="0"/>
              </a:rPr>
              <a:t> </a:t>
            </a:r>
          </a:p>
        </p:txBody>
      </p:sp>
      <p:sp>
        <p:nvSpPr>
          <p:cNvPr id="7" name="Line 5"/>
          <p:cNvSpPr>
            <a:spLocks noChangeShapeType="1"/>
          </p:cNvSpPr>
          <p:nvPr/>
        </p:nvSpPr>
        <p:spPr bwMode="auto">
          <a:xfrm>
            <a:off x="3714750" y="1511300"/>
            <a:ext cx="3937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grpSp>
        <p:nvGrpSpPr>
          <p:cNvPr id="8" name="Group 3"/>
          <p:cNvGrpSpPr>
            <a:grpSpLocks/>
          </p:cNvGrpSpPr>
          <p:nvPr/>
        </p:nvGrpSpPr>
        <p:grpSpPr bwMode="auto">
          <a:xfrm>
            <a:off x="228600" y="958612"/>
            <a:ext cx="914400" cy="914400"/>
            <a:chOff x="914400" y="2209800"/>
            <a:chExt cx="914400" cy="914400"/>
          </a:xfrm>
        </p:grpSpPr>
        <p:sp>
          <p:nvSpPr>
            <p:cNvPr id="9" name="Oval 2"/>
            <p:cNvSpPr>
              <a:spLocks noChangeArrowheads="1"/>
            </p:cNvSpPr>
            <p:nvPr/>
          </p:nvSpPr>
          <p:spPr bwMode="auto">
            <a:xfrm>
              <a:off x="914400" y="2209800"/>
              <a:ext cx="914400" cy="914400"/>
            </a:xfrm>
            <a:prstGeom prst="ellipse">
              <a:avLst/>
            </a:prstGeom>
            <a:solidFill>
              <a:schemeClr val="tx1">
                <a:alpha val="79999"/>
              </a:schemeClr>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eaLnBrk="0" hangingPunct="0">
                <a:defRPr sz="4200">
                  <a:solidFill>
                    <a:srgbClr val="000000"/>
                  </a:solidFill>
                  <a:latin typeface="Gill Sans" pitchFamily="-1" charset="0"/>
                  <a:ea typeface="ヒラギノ角ゴ ProN W3" pitchFamily="-1" charset="-128"/>
                  <a:sym typeface="Gill Sans" pitchFamily="-1" charset="0"/>
                </a:defRPr>
              </a:lvl1pPr>
              <a:lvl2pPr marL="37931725" indent="-37474525" eaLnBrk="0" hangingPunct="0">
                <a:defRPr sz="4200">
                  <a:solidFill>
                    <a:srgbClr val="000000"/>
                  </a:solidFill>
                  <a:latin typeface="Gill Sans" pitchFamily="-1" charset="0"/>
                  <a:ea typeface="ヒラギノ角ゴ ProN W3" pitchFamily="-1" charset="-128"/>
                  <a:sym typeface="Gill Sans" pitchFamily="-1" charset="0"/>
                </a:defRPr>
              </a:lvl2pPr>
              <a:lvl3pPr eaLnBrk="0" hangingPunct="0">
                <a:defRPr sz="4200">
                  <a:solidFill>
                    <a:srgbClr val="000000"/>
                  </a:solidFill>
                  <a:latin typeface="Gill Sans" pitchFamily="-1" charset="0"/>
                  <a:ea typeface="ヒラギノ角ゴ ProN W3" pitchFamily="-1" charset="-128"/>
                  <a:sym typeface="Gill Sans" pitchFamily="-1" charset="0"/>
                </a:defRPr>
              </a:lvl3pPr>
              <a:lvl4pPr eaLnBrk="0" hangingPunct="0">
                <a:defRPr sz="4200">
                  <a:solidFill>
                    <a:srgbClr val="000000"/>
                  </a:solidFill>
                  <a:latin typeface="Gill Sans" pitchFamily="-1" charset="0"/>
                  <a:ea typeface="ヒラギノ角ゴ ProN W3" pitchFamily="-1" charset="-128"/>
                  <a:sym typeface="Gill Sans" pitchFamily="-1" charset="0"/>
                </a:defRPr>
              </a:lvl4pPr>
              <a:lvl5pPr eaLnBrk="0" hangingPunct="0">
                <a:defRPr sz="4200">
                  <a:solidFill>
                    <a:srgbClr val="000000"/>
                  </a:solidFill>
                  <a:latin typeface="Gill Sans" pitchFamily="-1" charset="0"/>
                  <a:ea typeface="ヒラギノ角ゴ ProN W3" pitchFamily="-1" charset="-128"/>
                  <a:sym typeface="Gill Sans" pitchFamily="-1" charset="0"/>
                </a:defRPr>
              </a:lvl5pPr>
              <a:lvl6pPr marL="4572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6pPr>
              <a:lvl7pPr marL="9144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7pPr>
              <a:lvl8pPr marL="13716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8pPr>
              <a:lvl9pPr marL="18288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9pPr>
            </a:lstStyle>
            <a:p>
              <a:pPr algn="ctr" eaLnBrk="1" hangingPunct="1"/>
              <a:endParaRPr lang="en-US" altLang="en-US"/>
            </a:p>
          </p:txBody>
        </p:sp>
        <p:sp>
          <p:nvSpPr>
            <p:cNvPr id="10" name="Sun 9"/>
            <p:cNvSpPr/>
            <p:nvPr/>
          </p:nvSpPr>
          <p:spPr bwMode="auto">
            <a:xfrm>
              <a:off x="960120" y="2255520"/>
              <a:ext cx="822960" cy="822960"/>
            </a:xfrm>
            <a:prstGeom prst="sun">
              <a:avLst/>
            </a:prstGeom>
            <a:solidFill>
              <a:schemeClr val="accent1"/>
            </a:solidFill>
            <a:ln w="25400" cap="flat" cmpd="sng" algn="ctr">
              <a:noFill/>
              <a:prstDash val="solid"/>
              <a:round/>
              <a:headEnd type="none" w="med" len="med"/>
              <a:tailEnd type="none" w="med" len="med"/>
            </a:ln>
            <a:effectLst>
              <a:glow rad="50800">
                <a:srgbClr val="EEF2C3">
                  <a:alpha val="41000"/>
                </a:srgbClr>
              </a:glow>
              <a:innerShdw blurRad="165100" dist="50800" dir="13500000">
                <a:srgbClr val="8CCCD4">
                  <a:alpha val="50000"/>
                </a:srgbClr>
              </a:innerShdw>
            </a:effectLst>
          </p:spPr>
          <p:txBody>
            <a:bodyPr/>
            <a:lstStyle/>
            <a:p>
              <a:pPr>
                <a:defRPr/>
              </a:pPr>
              <a:endParaRPr lang="en-US">
                <a:latin typeface="Gill Sans" charset="0"/>
                <a:ea typeface="ヒラギノ角ゴ ProN W3" charset="0"/>
                <a:sym typeface="Gill Sans" charset="0"/>
              </a:endParaRPr>
            </a:p>
          </p:txBody>
        </p:sp>
      </p:grpSp>
      <p:sp>
        <p:nvSpPr>
          <p:cNvPr id="11" name="TextBox 10"/>
          <p:cNvSpPr txBox="1"/>
          <p:nvPr/>
        </p:nvSpPr>
        <p:spPr>
          <a:xfrm>
            <a:off x="674053" y="152400"/>
            <a:ext cx="7792720" cy="954107"/>
          </a:xfrm>
          <a:prstGeom prst="rect">
            <a:avLst/>
          </a:prstGeom>
          <a:noFill/>
        </p:spPr>
        <p:txBody>
          <a:bodyPr wrap="square" rtlCol="0">
            <a:spAutoFit/>
          </a:bodyPr>
          <a:lstStyle/>
          <a:p>
            <a:pPr algn="ctr"/>
            <a:r>
              <a:rPr lang="en-US" sz="2800" b="1" dirty="0" smtClean="0"/>
              <a:t>How does the photosynthesis equation relate to the animation from the game?</a:t>
            </a:r>
            <a:endParaRPr lang="en-US" sz="2800" b="1" dirty="0"/>
          </a:p>
        </p:txBody>
      </p:sp>
      <p:pic>
        <p:nvPicPr>
          <p:cNvPr id="12" name="Picture 11" descr="plant_diagram_sm.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60124" y="2057343"/>
            <a:ext cx="4024112" cy="4507005"/>
          </a:xfrm>
          <a:prstGeom prst="rect">
            <a:avLst/>
          </a:prstGeom>
        </p:spPr>
      </p:pic>
    </p:spTree>
    <p:extLst>
      <p:ext uri="{BB962C8B-B14F-4D97-AF65-F5344CB8AC3E}">
        <p14:creationId xmlns:p14="http://schemas.microsoft.com/office/powerpoint/2010/main" val="251648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17383</TotalTime>
  <Words>604</Words>
  <Application>Microsoft Office PowerPoint</Application>
  <PresentationFormat>On-screen Show (4:3)</PresentationFormat>
  <Paragraphs>40</Paragraphs>
  <Slides>12</Slides>
  <Notes>12</Notes>
  <HiddenSlides>0</HiddenSlides>
  <MMClips>15</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Twilight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EDC | CCT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Parris</dc:creator>
  <cp:lastModifiedBy>Megan Silander</cp:lastModifiedBy>
  <cp:revision>89</cp:revision>
  <dcterms:created xsi:type="dcterms:W3CDTF">2014-09-29T14:05:55Z</dcterms:created>
  <dcterms:modified xsi:type="dcterms:W3CDTF">2015-12-16T14:54:54Z</dcterms:modified>
</cp:coreProperties>
</file>