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57" r:id="rId3"/>
    <p:sldId id="272" r:id="rId4"/>
    <p:sldId id="273" r:id="rId5"/>
    <p:sldId id="274" r:id="rId6"/>
    <p:sldId id="259" r:id="rId7"/>
    <p:sldId id="285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9" r:id="rId17"/>
    <p:sldId id="298" r:id="rId18"/>
    <p:sldId id="281" r:id="rId19"/>
    <p:sldId id="302" r:id="rId2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6297BC"/>
    <a:srgbClr val="F30C31"/>
    <a:srgbClr val="F30044"/>
    <a:srgbClr val="D92B00"/>
    <a:srgbClr val="E61337"/>
    <a:srgbClr val="FF6B6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9387" autoAdjust="0"/>
    <p:restoredTop sz="98267" autoAdjust="0"/>
  </p:normalViewPr>
  <p:slideViewPr>
    <p:cSldViewPr snapToGrid="0" snapToObjects="1">
      <p:cViewPr>
        <p:scale>
          <a:sx n="75" d="100"/>
          <a:sy n="75" d="100"/>
        </p:scale>
        <p:origin x="-1664" y="-1120"/>
      </p:cViewPr>
      <p:guideLst>
        <p:guide orient="horz" pos="2146"/>
        <p:guide pos="3105"/>
        <p:guide pos="2815"/>
        <p:guide pos="30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B8923-67E4-4E49-9012-28E7309163D9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C29F9-D6E7-6244-924F-A60E91BBD5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309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55E6-EC62-0D4D-9607-FF4611193CE5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4D51-BD51-6C4B-80F5-967421F1E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51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C959-B060-D048-9AC1-0B74504B50AE}" type="datetimeFigureOut">
              <a:rPr lang="en-US" smtClean="0"/>
              <a:pPr/>
              <a:t>10/19/12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1233-EFA1-7E40-B8E8-57B21C37B2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667" y="1128683"/>
            <a:ext cx="8292668" cy="386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ourier"/>
                <a:cs typeface="Courier"/>
              </a:rPr>
              <a:t>What does </a:t>
            </a:r>
          </a:p>
          <a:p>
            <a:pPr algn="ctr"/>
            <a:endParaRPr lang="en-US" sz="500" b="1" dirty="0" smtClean="0">
              <a:solidFill>
                <a:srgbClr val="F30044"/>
              </a:solidFill>
              <a:effectLst>
                <a:innerShdw blurRad="63500" dist="381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  <a:p>
            <a:pPr algn="ctr"/>
            <a:r>
              <a:rPr lang="en-US" sz="80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RANDOM</a:t>
            </a:r>
          </a:p>
          <a:p>
            <a:pPr algn="ctr"/>
            <a:r>
              <a:rPr lang="en-US" sz="8000" dirty="0" smtClean="0">
                <a:latin typeface="Courier"/>
                <a:cs typeface="Courier"/>
              </a:rPr>
              <a:t>really mean?</a:t>
            </a:r>
            <a:endParaRPr lang="en-US" sz="8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63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40" y="3489606"/>
            <a:ext cx="1778000" cy="17072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25746" y="3836554"/>
            <a:ext cx="64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6B6E"/>
                </a:solidFill>
                <a:latin typeface="Courier"/>
                <a:cs typeface="Courier"/>
              </a:rPr>
              <a:t>?</a:t>
            </a:r>
            <a:endParaRPr lang="en-US" sz="6000" dirty="0">
              <a:solidFill>
                <a:srgbClr val="FF6B6E"/>
              </a:solidFill>
              <a:latin typeface="Courier"/>
              <a:cs typeface="Courier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9256" y="3614780"/>
            <a:ext cx="7057143" cy="1486373"/>
            <a:chOff x="969256" y="4305660"/>
            <a:chExt cx="7057143" cy="14863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56" y="4305660"/>
              <a:ext cx="2007624" cy="14802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141712" y="4311830"/>
              <a:ext cx="1884687" cy="148020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63353" y="319352"/>
            <a:ext cx="315976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Example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7" name="Picture 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87175" y="4537757"/>
            <a:ext cx="228608" cy="225560"/>
          </a:xfrm>
          <a:prstGeom prst="rect">
            <a:avLst/>
          </a:prstGeom>
        </p:spPr>
      </p:pic>
      <p:pic>
        <p:nvPicPr>
          <p:cNvPr id="8" name="Picture 7" descr="M2-robots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290320" y="1766701"/>
            <a:ext cx="1248930" cy="1854249"/>
          </a:xfrm>
          <a:prstGeom prst="rect">
            <a:avLst/>
          </a:prstGeom>
        </p:spPr>
      </p:pic>
      <p:pic>
        <p:nvPicPr>
          <p:cNvPr id="17" name="Picture 1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28712" y="3958254"/>
            <a:ext cx="228608" cy="225560"/>
          </a:xfrm>
          <a:prstGeom prst="rect">
            <a:avLst/>
          </a:prstGeom>
        </p:spPr>
      </p:pic>
      <p:pic>
        <p:nvPicPr>
          <p:cNvPr id="18" name="Picture 17" descr="ro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39250" y="4198471"/>
            <a:ext cx="249944" cy="249944"/>
          </a:xfrm>
          <a:prstGeom prst="rect">
            <a:avLst/>
          </a:prstGeom>
        </p:spPr>
      </p:pic>
      <p:pic>
        <p:nvPicPr>
          <p:cNvPr id="19" name="Picture 18" descr="ro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28679" y="4183814"/>
            <a:ext cx="249944" cy="249944"/>
          </a:xfrm>
          <a:prstGeom prst="rect">
            <a:avLst/>
          </a:prstGeom>
        </p:spPr>
      </p:pic>
      <p:pic>
        <p:nvPicPr>
          <p:cNvPr id="20" name="Picture 19" descr="M2-robots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53651" y="1759877"/>
            <a:ext cx="1217150" cy="1861073"/>
          </a:xfrm>
          <a:prstGeom prst="rect">
            <a:avLst/>
          </a:prstGeom>
        </p:spPr>
      </p:pic>
      <p:pic>
        <p:nvPicPr>
          <p:cNvPr id="23" name="Picture 22" descr="rockbo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47793" y="3699061"/>
            <a:ext cx="825959" cy="12612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9809" y="23004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A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6952" y="24528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B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840" y="837969"/>
            <a:ext cx="7934961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ourier"/>
                <a:cs typeface="Courier"/>
              </a:rPr>
              <a:t>So there are four possible outcomes:</a:t>
            </a:r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" y="5504594"/>
            <a:ext cx="843483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ourier"/>
                <a:cs typeface="Courier"/>
              </a:rPr>
              <a:t>If a </a:t>
            </a:r>
            <a:r>
              <a:rPr lang="en-US" sz="2500" i="1" dirty="0" smtClean="0">
                <a:solidFill>
                  <a:srgbClr val="FF0000"/>
                </a:solidFill>
                <a:latin typeface="Courier"/>
                <a:cs typeface="Courier"/>
              </a:rPr>
              <a:t>rock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500" dirty="0" smtClean="0">
                <a:latin typeface="Courier"/>
                <a:cs typeface="Courier"/>
              </a:rPr>
              <a:t>allele from robot 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500" dirty="0" smtClean="0">
                <a:latin typeface="Courier"/>
                <a:cs typeface="Courier"/>
              </a:rPr>
              <a:t> combines with a </a:t>
            </a:r>
            <a:r>
              <a:rPr lang="en-US" sz="2500" i="1" dirty="0" smtClean="0">
                <a:solidFill>
                  <a:srgbClr val="FF0000"/>
                </a:solidFill>
                <a:latin typeface="Courier"/>
                <a:cs typeface="Courier"/>
              </a:rPr>
              <a:t>rock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500" dirty="0" smtClean="0">
                <a:latin typeface="Courier"/>
                <a:cs typeface="Courier"/>
              </a:rPr>
              <a:t>allele from robot 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  <a:r>
              <a:rPr lang="en-US" sz="2500" dirty="0" smtClean="0">
                <a:latin typeface="Courier"/>
                <a:cs typeface="Courier"/>
              </a:rPr>
              <a:t>, you get...</a:t>
            </a:r>
            <a:endParaRPr lang="en-US" sz="25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2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13056 0.0002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625 0.00208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952" y="3448709"/>
            <a:ext cx="1778000" cy="17072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25746" y="3747654"/>
            <a:ext cx="64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6B6E"/>
                </a:solidFill>
                <a:latin typeface="Courier"/>
                <a:cs typeface="Courier"/>
              </a:rPr>
              <a:t>?</a:t>
            </a:r>
            <a:endParaRPr lang="en-US" sz="6000" dirty="0">
              <a:solidFill>
                <a:srgbClr val="FF6B6E"/>
              </a:solidFill>
              <a:latin typeface="Courier"/>
              <a:cs typeface="Courier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9256" y="3614780"/>
            <a:ext cx="7057143" cy="1486373"/>
            <a:chOff x="969256" y="4305660"/>
            <a:chExt cx="7057143" cy="14863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56" y="4305660"/>
              <a:ext cx="2007624" cy="14802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141712" y="4311830"/>
              <a:ext cx="1884687" cy="148020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63353" y="319352"/>
            <a:ext cx="315976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Example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7" name="Picture 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25043" y="4267868"/>
            <a:ext cx="228608" cy="225560"/>
          </a:xfrm>
          <a:prstGeom prst="rect">
            <a:avLst/>
          </a:prstGeom>
        </p:spPr>
      </p:pic>
      <p:pic>
        <p:nvPicPr>
          <p:cNvPr id="8" name="Picture 7" descr="M2-robots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290320" y="1766701"/>
            <a:ext cx="1248930" cy="1854249"/>
          </a:xfrm>
          <a:prstGeom prst="rect">
            <a:avLst/>
          </a:prstGeom>
        </p:spPr>
      </p:pic>
      <p:pic>
        <p:nvPicPr>
          <p:cNvPr id="17" name="Picture 1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39250" y="4287813"/>
            <a:ext cx="228608" cy="225560"/>
          </a:xfrm>
          <a:prstGeom prst="rect">
            <a:avLst/>
          </a:prstGeom>
        </p:spPr>
      </p:pic>
      <p:pic>
        <p:nvPicPr>
          <p:cNvPr id="18" name="Picture 17" descr="ro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07376" y="4513373"/>
            <a:ext cx="249944" cy="249944"/>
          </a:xfrm>
          <a:prstGeom prst="rect">
            <a:avLst/>
          </a:prstGeom>
        </p:spPr>
      </p:pic>
      <p:pic>
        <p:nvPicPr>
          <p:cNvPr id="19" name="Picture 18" descr="ro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87175" y="3948527"/>
            <a:ext cx="249944" cy="249944"/>
          </a:xfrm>
          <a:prstGeom prst="rect">
            <a:avLst/>
          </a:prstGeom>
        </p:spPr>
      </p:pic>
      <p:pic>
        <p:nvPicPr>
          <p:cNvPr id="20" name="Picture 19" descr="M2-robots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53651" y="1759877"/>
            <a:ext cx="1217150" cy="1861073"/>
          </a:xfrm>
          <a:prstGeom prst="rect">
            <a:avLst/>
          </a:prstGeom>
        </p:spPr>
      </p:pic>
      <p:pic>
        <p:nvPicPr>
          <p:cNvPr id="2" name="Picture 1" descr="sabdbo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97967" y="3948527"/>
            <a:ext cx="896702" cy="9753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9809" y="23004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A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6952" y="24528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B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840" y="837969"/>
            <a:ext cx="7934961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ourier"/>
                <a:cs typeface="Courier"/>
              </a:rPr>
              <a:t>So there are four possible outcomes:</a:t>
            </a:r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" y="5504594"/>
            <a:ext cx="843483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ourier"/>
                <a:cs typeface="Courier"/>
              </a:rPr>
              <a:t>If a </a:t>
            </a:r>
            <a:r>
              <a:rPr lang="en-US" sz="2500" i="1" dirty="0" smtClean="0">
                <a:solidFill>
                  <a:srgbClr val="FF0000"/>
                </a:solidFill>
                <a:latin typeface="Courier"/>
                <a:cs typeface="Courier"/>
              </a:rPr>
              <a:t>sand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500" dirty="0" smtClean="0">
                <a:latin typeface="Courier"/>
                <a:cs typeface="Courier"/>
              </a:rPr>
              <a:t>allele from robot 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500" dirty="0" smtClean="0">
                <a:latin typeface="Courier"/>
                <a:cs typeface="Courier"/>
              </a:rPr>
              <a:t> combines with a </a:t>
            </a:r>
            <a:r>
              <a:rPr lang="en-US" sz="2500" i="1" dirty="0" smtClean="0">
                <a:solidFill>
                  <a:srgbClr val="FF0000"/>
                </a:solidFill>
                <a:latin typeface="Courier"/>
                <a:cs typeface="Courier"/>
              </a:rPr>
              <a:t>sand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500" dirty="0" smtClean="0">
                <a:latin typeface="Courier"/>
                <a:cs typeface="Courier"/>
              </a:rPr>
              <a:t>allele from robot 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  <a:r>
              <a:rPr lang="en-US" sz="2500" dirty="0" smtClean="0">
                <a:latin typeface="Courier"/>
                <a:cs typeface="Courier"/>
              </a:rPr>
              <a:t>, you get...</a:t>
            </a:r>
            <a:endParaRPr lang="en-US" sz="25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546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3437 -0.00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14358 0.0013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2-robot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3115487" y="1231557"/>
            <a:ext cx="1072485" cy="1592286"/>
          </a:xfrm>
          <a:prstGeom prst="rect">
            <a:avLst/>
          </a:prstGeom>
        </p:spPr>
      </p:pic>
      <p:pic>
        <p:nvPicPr>
          <p:cNvPr id="20" name="Picture 19" descr="M2-robot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75707" y="1232696"/>
            <a:ext cx="1040616" cy="1591147"/>
          </a:xfrm>
          <a:prstGeom prst="rect">
            <a:avLst/>
          </a:prstGeom>
        </p:spPr>
      </p:pic>
      <p:pic>
        <p:nvPicPr>
          <p:cNvPr id="2" name="Picture 1" descr="sabdb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18872" y="4243626"/>
            <a:ext cx="896702" cy="975360"/>
          </a:xfrm>
          <a:prstGeom prst="rect">
            <a:avLst/>
          </a:prstGeom>
        </p:spPr>
      </p:pic>
      <p:pic>
        <p:nvPicPr>
          <p:cNvPr id="16" name="Picture 15" descr="rockb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00233" y="3957770"/>
            <a:ext cx="825959" cy="1261216"/>
          </a:xfrm>
          <a:prstGeom prst="rect">
            <a:avLst/>
          </a:prstGeom>
        </p:spPr>
      </p:pic>
      <p:pic>
        <p:nvPicPr>
          <p:cNvPr id="23" name="Picture 22" descr="rockb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58048" y="3957770"/>
            <a:ext cx="825959" cy="1261216"/>
          </a:xfrm>
          <a:prstGeom prst="rect">
            <a:avLst/>
          </a:prstGeom>
        </p:spPr>
      </p:pic>
      <p:pic>
        <p:nvPicPr>
          <p:cNvPr id="24" name="Picture 23" descr="rockb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52046" y="3957770"/>
            <a:ext cx="825959" cy="1261216"/>
          </a:xfrm>
          <a:prstGeom prst="rect">
            <a:avLst/>
          </a:prstGeom>
        </p:spPr>
      </p:pic>
      <p:pic>
        <p:nvPicPr>
          <p:cNvPr id="27" name="Picture 2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46361" y="2811225"/>
            <a:ext cx="228608" cy="225560"/>
          </a:xfrm>
          <a:prstGeom prst="rect">
            <a:avLst/>
          </a:prstGeom>
        </p:spPr>
      </p:pic>
      <p:pic>
        <p:nvPicPr>
          <p:cNvPr id="28" name="Picture 27" descr="r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08259" y="2867828"/>
            <a:ext cx="249944" cy="249944"/>
          </a:xfrm>
          <a:prstGeom prst="rect">
            <a:avLst/>
          </a:prstGeom>
        </p:spPr>
      </p:pic>
      <p:pic>
        <p:nvPicPr>
          <p:cNvPr id="29" name="Picture 28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4216" y="2854866"/>
            <a:ext cx="228608" cy="225560"/>
          </a:xfrm>
          <a:prstGeom prst="rect">
            <a:avLst/>
          </a:prstGeom>
        </p:spPr>
      </p:pic>
      <p:pic>
        <p:nvPicPr>
          <p:cNvPr id="31" name="Picture 30" descr="r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56114" y="2746369"/>
            <a:ext cx="249944" cy="249944"/>
          </a:xfrm>
          <a:prstGeom prst="rect">
            <a:avLst/>
          </a:prstGeom>
        </p:spPr>
      </p:pic>
      <p:pic>
        <p:nvPicPr>
          <p:cNvPr id="33" name="Picture 32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75562" y="5224806"/>
            <a:ext cx="228608" cy="225560"/>
          </a:xfrm>
          <a:prstGeom prst="rect">
            <a:avLst/>
          </a:prstGeom>
        </p:spPr>
      </p:pic>
      <p:pic>
        <p:nvPicPr>
          <p:cNvPr id="34" name="Picture 33" descr="r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00960" y="5129009"/>
            <a:ext cx="249944" cy="249944"/>
          </a:xfrm>
          <a:prstGeom prst="rect">
            <a:avLst/>
          </a:prstGeom>
        </p:spPr>
      </p:pic>
      <p:pic>
        <p:nvPicPr>
          <p:cNvPr id="35" name="Picture 34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29589" y="5153393"/>
            <a:ext cx="228608" cy="225560"/>
          </a:xfrm>
          <a:prstGeom prst="rect">
            <a:avLst/>
          </a:prstGeom>
        </p:spPr>
      </p:pic>
      <p:pic>
        <p:nvPicPr>
          <p:cNvPr id="36" name="Picture 35" descr="r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383597" y="5204982"/>
            <a:ext cx="249944" cy="249944"/>
          </a:xfrm>
          <a:prstGeom prst="rect">
            <a:avLst/>
          </a:prstGeom>
        </p:spPr>
      </p:pic>
      <p:pic>
        <p:nvPicPr>
          <p:cNvPr id="38" name="Picture 37" descr="r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53646" y="5132049"/>
            <a:ext cx="249944" cy="249944"/>
          </a:xfrm>
          <a:prstGeom prst="rect">
            <a:avLst/>
          </a:prstGeom>
        </p:spPr>
      </p:pic>
      <p:pic>
        <p:nvPicPr>
          <p:cNvPr id="39" name="Picture 38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02241" y="5229366"/>
            <a:ext cx="228608" cy="225560"/>
          </a:xfrm>
          <a:prstGeom prst="rect">
            <a:avLst/>
          </a:prstGeom>
        </p:spPr>
      </p:pic>
      <p:pic>
        <p:nvPicPr>
          <p:cNvPr id="41" name="Picture 40" descr="r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22072" y="5200422"/>
            <a:ext cx="249944" cy="249944"/>
          </a:xfrm>
          <a:prstGeom prst="rect">
            <a:avLst/>
          </a:prstGeom>
        </p:spPr>
      </p:pic>
      <p:pic>
        <p:nvPicPr>
          <p:cNvPr id="42" name="Picture 41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35282" y="5153393"/>
            <a:ext cx="228608" cy="2255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714500" y="3314700"/>
            <a:ext cx="574294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14500" y="3314700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481141" y="3314700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51934" y="3314700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457441" y="3314700"/>
            <a:ext cx="0" cy="469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68702" y="2465285"/>
            <a:ext cx="6635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83100" y="2465285"/>
            <a:ext cx="12700" cy="8494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87259" y="5690754"/>
            <a:ext cx="6794187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ourier"/>
                <a:cs typeface="Courier"/>
              </a:rPr>
              <a:t>is </a:t>
            </a:r>
            <a:r>
              <a:rPr lang="en-US" sz="4800" dirty="0" smtClean="0">
                <a:solidFill>
                  <a:srgbClr val="FF0000"/>
                </a:solidFill>
                <a:latin typeface="Courier"/>
                <a:cs typeface="Courier"/>
              </a:rPr>
              <a:t>RANDOM.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369783"/>
            <a:ext cx="9144000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ourier"/>
                <a:cs typeface="Courier"/>
              </a:rPr>
              <a:t>Which of the 4 possible combinations you get</a:t>
            </a:r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2888" y="3314700"/>
            <a:ext cx="441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urier"/>
                <a:cs typeface="Courier"/>
              </a:rPr>
              <a:t>?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3052229" y="3314700"/>
            <a:ext cx="441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urier"/>
                <a:cs typeface="Courier"/>
              </a:rPr>
              <a:t>?</a:t>
            </a:r>
            <a:endParaRPr lang="en-US" sz="4000" dirty="0"/>
          </a:p>
        </p:txBody>
      </p:sp>
      <p:sp>
        <p:nvSpPr>
          <p:cNvPr id="40" name="Rectangle 39"/>
          <p:cNvSpPr/>
          <p:nvPr/>
        </p:nvSpPr>
        <p:spPr>
          <a:xfrm>
            <a:off x="4882370" y="3314700"/>
            <a:ext cx="441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urier"/>
                <a:cs typeface="Courier"/>
              </a:rPr>
              <a:t>?</a:t>
            </a:r>
            <a:endParaRPr lang="en-US" sz="4000" dirty="0"/>
          </a:p>
        </p:txBody>
      </p:sp>
      <p:sp>
        <p:nvSpPr>
          <p:cNvPr id="44" name="Rectangle 43"/>
          <p:cNvSpPr/>
          <p:nvPr/>
        </p:nvSpPr>
        <p:spPr>
          <a:xfrm>
            <a:off x="7004611" y="3340100"/>
            <a:ext cx="441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ourier"/>
                <a:cs typeface="Courier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11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40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507" y="453554"/>
            <a:ext cx="679418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If you start with two </a:t>
            </a:r>
            <a:r>
              <a:rPr lang="en-US" sz="2800" dirty="0" err="1" smtClean="0">
                <a:latin typeface="Courier"/>
                <a:cs typeface="Courier"/>
              </a:rPr>
              <a:t>Rockbots</a:t>
            </a:r>
            <a:endParaRPr lang="en-US" sz="2800" dirty="0" smtClean="0">
              <a:latin typeface="Courier"/>
              <a:cs typeface="Courier"/>
            </a:endParaRPr>
          </a:p>
        </p:txBody>
      </p:sp>
      <p:pic>
        <p:nvPicPr>
          <p:cNvPr id="3" name="Picture 2" descr="start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6507" y="1475549"/>
            <a:ext cx="6464300" cy="48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56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wGe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6507" y="1475549"/>
            <a:ext cx="6494880" cy="4875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3554"/>
            <a:ext cx="91439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"/>
                <a:cs typeface="Courier"/>
              </a:rPr>
              <a:t>and each has a sand allele,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5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R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6507" y="1475549"/>
            <a:ext cx="6494880" cy="48811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3554"/>
            <a:ext cx="91439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"/>
                <a:cs typeface="Courier"/>
              </a:rPr>
              <a:t>and you got three </a:t>
            </a:r>
            <a:r>
              <a:rPr lang="en-US" sz="2800" dirty="0" err="1" smtClean="0">
                <a:latin typeface="Courier"/>
                <a:cs typeface="Courier"/>
              </a:rPr>
              <a:t>Rockbots</a:t>
            </a:r>
            <a:r>
              <a:rPr lang="en-US" sz="2800" dirty="0" smtClean="0">
                <a:latin typeface="Courier"/>
                <a:cs typeface="Courier"/>
              </a:rPr>
              <a:t> in a row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99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s3Sa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6507" y="1475549"/>
            <a:ext cx="6494880" cy="49296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53554"/>
            <a:ext cx="91439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"/>
                <a:cs typeface="Courier"/>
              </a:rPr>
              <a:t>and you really need a </a:t>
            </a:r>
            <a:r>
              <a:rPr lang="en-US" sz="2800" dirty="0" err="1" smtClean="0">
                <a:latin typeface="Courier"/>
                <a:cs typeface="Courier"/>
              </a:rPr>
              <a:t>Sandbot</a:t>
            </a:r>
            <a:r>
              <a:rPr lang="en-US" sz="2800" dirty="0" smtClean="0">
                <a:latin typeface="Courier"/>
                <a:cs typeface="Courier"/>
              </a:rPr>
              <a:t>,</a:t>
            </a:r>
          </a:p>
        </p:txBody>
      </p:sp>
      <p:sp>
        <p:nvSpPr>
          <p:cNvPr id="5" name="Oval 4"/>
          <p:cNvSpPr/>
          <p:nvPr/>
        </p:nvSpPr>
        <p:spPr>
          <a:xfrm>
            <a:off x="4140200" y="3619500"/>
            <a:ext cx="977900" cy="1244600"/>
          </a:xfrm>
          <a:prstGeom prst="ellipse">
            <a:avLst/>
          </a:prstGeom>
          <a:noFill/>
          <a:ln w="127000" cmpd="sng">
            <a:solidFill>
              <a:srgbClr val="F30C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66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Rock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51107" y="1494818"/>
            <a:ext cx="6494880" cy="4915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37658"/>
            <a:ext cx="91439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"/>
                <a:cs typeface="Courier"/>
              </a:rPr>
              <a:t>how many extra tries will it take?</a:t>
            </a:r>
            <a:endParaRPr lang="en-US" sz="2800" dirty="0">
              <a:latin typeface="Courier"/>
              <a:cs typeface="Courier"/>
            </a:endParaRPr>
          </a:p>
        </p:txBody>
      </p:sp>
      <p:pic>
        <p:nvPicPr>
          <p:cNvPr id="5" name="Picture 4" descr="ze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81470" y="3153827"/>
            <a:ext cx="259080" cy="431800"/>
          </a:xfrm>
          <a:prstGeom prst="rect">
            <a:avLst/>
          </a:prstGeom>
        </p:spPr>
      </p:pic>
      <p:pic>
        <p:nvPicPr>
          <p:cNvPr id="8" name="Picture 7" descr="Screen Shot 2012-10-13 at 4.52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79674" y="3572927"/>
            <a:ext cx="1727200" cy="419100"/>
          </a:xfrm>
          <a:prstGeom prst="rect">
            <a:avLst/>
          </a:prstGeom>
        </p:spPr>
      </p:pic>
      <p:pic>
        <p:nvPicPr>
          <p:cNvPr id="10" name="Picture 9" descr="Screen Shot 2012-10-13 at 4.53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13170" y="2595027"/>
            <a:ext cx="838200" cy="558800"/>
          </a:xfrm>
          <a:prstGeom prst="rect">
            <a:avLst/>
          </a:prstGeom>
        </p:spPr>
      </p:pic>
      <p:pic>
        <p:nvPicPr>
          <p:cNvPr id="12" name="Picture 11" descr="redo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87926" y="2595027"/>
            <a:ext cx="894318" cy="977900"/>
          </a:xfrm>
          <a:prstGeom prst="rect">
            <a:avLst/>
          </a:prstGeom>
        </p:spPr>
      </p:pic>
      <p:pic>
        <p:nvPicPr>
          <p:cNvPr id="13" name="Picture 12" descr="redo2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13170" y="2633127"/>
            <a:ext cx="845775" cy="9271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7055998" y="2977980"/>
            <a:ext cx="1301751" cy="713938"/>
          </a:xfrm>
          <a:prstGeom prst="leftArrow">
            <a:avLst/>
          </a:prstGeom>
          <a:solidFill>
            <a:srgbClr val="FF0000"/>
          </a:solidFill>
          <a:ln>
            <a:solidFill>
              <a:srgbClr val="F30C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" y="760878"/>
            <a:ext cx="9143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(0 means on the next try, no REDO)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" y="760878"/>
            <a:ext cx="9143999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(means 4 </a:t>
            </a:r>
            <a:r>
              <a:rPr lang="en-US" sz="2400" dirty="0" err="1" smtClean="0">
                <a:latin typeface="Courier"/>
                <a:cs typeface="Courier"/>
              </a:rPr>
              <a:t>Rockbots</a:t>
            </a:r>
            <a:r>
              <a:rPr lang="en-US" sz="2400" dirty="0" smtClean="0">
                <a:latin typeface="Courier"/>
                <a:cs typeface="Courier"/>
              </a:rPr>
              <a:t> in a row, then a </a:t>
            </a:r>
            <a:r>
              <a:rPr lang="en-US" sz="2400" dirty="0" err="1" smtClean="0">
                <a:latin typeface="Courier"/>
                <a:cs typeface="Courier"/>
              </a:rPr>
              <a:t>Sandbot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805447"/>
            <a:ext cx="9143999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(means 27 </a:t>
            </a:r>
            <a:r>
              <a:rPr lang="en-US" sz="2400" dirty="0" err="1" smtClean="0">
                <a:latin typeface="Courier"/>
                <a:cs typeface="Courier"/>
              </a:rPr>
              <a:t>Rockbots</a:t>
            </a:r>
            <a:r>
              <a:rPr lang="en-US" sz="2400" dirty="0" smtClean="0">
                <a:latin typeface="Courier"/>
                <a:cs typeface="Courier"/>
              </a:rPr>
              <a:t> in a row, then a </a:t>
            </a:r>
            <a:r>
              <a:rPr lang="en-US" sz="2400" dirty="0" err="1" smtClean="0">
                <a:latin typeface="Courier"/>
                <a:cs typeface="Courier"/>
              </a:rPr>
              <a:t>Sandbot</a:t>
            </a:r>
            <a:r>
              <a:rPr lang="en-US" sz="2400" dirty="0">
                <a:latin typeface="Courier"/>
                <a:cs typeface="Courier"/>
              </a:rPr>
              <a:t>)</a:t>
            </a:r>
            <a:endParaRPr lang="en-US" sz="24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89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6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100" y="1255990"/>
            <a:ext cx="5308600" cy="36009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latin typeface="Courier"/>
                <a:cs typeface="Courier"/>
              </a:rPr>
              <a:t>How many </a:t>
            </a:r>
          </a:p>
          <a:p>
            <a:pPr algn="ctr"/>
            <a:r>
              <a:rPr lang="en-US" sz="4500" dirty="0" smtClean="0">
                <a:latin typeface="Courier"/>
                <a:cs typeface="Courier"/>
              </a:rPr>
              <a:t>extra tries </a:t>
            </a:r>
          </a:p>
          <a:p>
            <a:pPr algn="ctr"/>
            <a:r>
              <a:rPr lang="en-US" sz="4500" dirty="0" smtClean="0">
                <a:latin typeface="Courier"/>
                <a:cs typeface="Courier"/>
              </a:rPr>
              <a:t>will it take?</a:t>
            </a:r>
          </a:p>
          <a:p>
            <a:pPr algn="ctr"/>
            <a:endParaRPr lang="en-US" sz="4500" dirty="0" smtClean="0">
              <a:latin typeface="Courier"/>
              <a:cs typeface="Courier"/>
            </a:endParaRPr>
          </a:p>
          <a:p>
            <a:pPr algn="ctr"/>
            <a:r>
              <a:rPr lang="en-US" sz="44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0</a:t>
            </a:r>
            <a:r>
              <a:rPr lang="en-US" sz="4500" dirty="0" smtClean="0">
                <a:latin typeface="Courier"/>
                <a:cs typeface="Courier"/>
              </a:rPr>
              <a:t> or </a:t>
            </a:r>
            <a:r>
              <a:rPr lang="en-US" sz="4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4 </a:t>
            </a:r>
            <a:r>
              <a:rPr lang="en-US" sz="4500" dirty="0" smtClean="0">
                <a:latin typeface="Courier"/>
                <a:cs typeface="Courier"/>
              </a:rPr>
              <a:t>or </a:t>
            </a:r>
            <a:r>
              <a:rPr lang="en-US" sz="4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27 </a:t>
            </a:r>
            <a:r>
              <a:rPr lang="en-US" sz="4500" dirty="0" smtClean="0">
                <a:latin typeface="Courier"/>
                <a:cs typeface="Courie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20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2119573"/>
            <a:ext cx="8483600" cy="18620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Courier"/>
                <a:cs typeface="Courier"/>
              </a:rPr>
              <a:t>If it is </a:t>
            </a:r>
            <a:r>
              <a:rPr lang="en-US" sz="70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RANDOM </a:t>
            </a:r>
            <a:endParaRPr lang="en-US" sz="4500" dirty="0" smtClean="0">
              <a:latin typeface="Courier"/>
              <a:cs typeface="Courier"/>
            </a:endParaRPr>
          </a:p>
          <a:p>
            <a:r>
              <a:rPr lang="en-US" sz="4500" dirty="0" smtClean="0">
                <a:latin typeface="Courier"/>
                <a:cs typeface="Courier"/>
              </a:rPr>
              <a:t>there is </a:t>
            </a:r>
            <a:r>
              <a:rPr lang="en-US" sz="4500" i="1" dirty="0" smtClean="0">
                <a:latin typeface="Courier"/>
                <a:cs typeface="Courier"/>
              </a:rPr>
              <a:t>no way </a:t>
            </a:r>
            <a:r>
              <a:rPr lang="en-US" sz="4500" dirty="0" smtClean="0">
                <a:latin typeface="Courier"/>
                <a:cs typeface="Courier"/>
              </a:rPr>
              <a:t>to tell!</a:t>
            </a:r>
            <a:endParaRPr lang="en-US" sz="4500" b="1" dirty="0" smtClean="0">
              <a:solidFill>
                <a:srgbClr val="F30044"/>
              </a:solidFill>
              <a:effectLst>
                <a:innerShdw blurRad="63500" dist="38100" dir="13500000">
                  <a:srgbClr val="000000">
                    <a:alpha val="50000"/>
                  </a:srgbClr>
                </a:innerShdw>
              </a:effectLst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9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447663"/>
            <a:ext cx="91440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urier"/>
                <a:cs typeface="Courier"/>
              </a:rPr>
              <a:t>When people say “RANDOM” </a:t>
            </a:r>
          </a:p>
          <a:p>
            <a:pPr algn="ctr"/>
            <a:r>
              <a:rPr lang="en-US" sz="4000" dirty="0" smtClean="0">
                <a:latin typeface="Courier"/>
                <a:cs typeface="Courier"/>
              </a:rPr>
              <a:t>they often mean: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2759" y="2043609"/>
            <a:ext cx="8071876" cy="3713470"/>
            <a:chOff x="768804" y="1691315"/>
            <a:chExt cx="8071876" cy="3713470"/>
          </a:xfrm>
        </p:grpSpPr>
        <p:grpSp>
          <p:nvGrpSpPr>
            <p:cNvPr id="2" name="Group 1"/>
            <p:cNvGrpSpPr/>
            <p:nvPr/>
          </p:nvGrpSpPr>
          <p:grpSpPr>
            <a:xfrm>
              <a:off x="768804" y="1691315"/>
              <a:ext cx="3438988" cy="1529832"/>
              <a:chOff x="427280" y="1717568"/>
              <a:chExt cx="3438988" cy="15298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27280" y="1717568"/>
                <a:ext cx="1505540" cy="78483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4500" b="1" dirty="0" smtClean="0">
                    <a:solidFill>
                      <a:srgbClr val="F30044"/>
                    </a:solidFill>
                    <a:latin typeface="Arial Narrow"/>
                    <a:cs typeface="Arial Narrow"/>
                  </a:rPr>
                  <a:t>LUCK</a:t>
                </a:r>
                <a:endParaRPr lang="en-US" sz="4500" b="1" dirty="0">
                  <a:solidFill>
                    <a:srgbClr val="F30044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1236" y="2416403"/>
                <a:ext cx="3425032" cy="83099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chemeClr val="bg1">
                        <a:lumMod val="65000"/>
                      </a:schemeClr>
                    </a:solidFill>
                    <a:latin typeface="Verdana"/>
                    <a:cs typeface="Verdana"/>
                  </a:rPr>
                  <a:t>Good luck, bad luck</a:t>
                </a:r>
              </a:p>
              <a:p>
                <a:r>
                  <a:rPr lang="en-US" sz="2300" dirty="0" smtClean="0">
                    <a:solidFill>
                      <a:schemeClr val="bg1">
                        <a:lumMod val="65000"/>
                      </a:schemeClr>
                    </a:solidFill>
                    <a:latin typeface="Verdana"/>
                    <a:cs typeface="Verdana"/>
                  </a:rPr>
                  <a:t>Improve your luck</a:t>
                </a:r>
                <a:endParaRPr lang="en-US" sz="2300" dirty="0">
                  <a:solidFill>
                    <a:schemeClr val="bg1">
                      <a:lumMod val="65000"/>
                    </a:schemeClr>
                  </a:solidFill>
                  <a:latin typeface="Verdana"/>
                  <a:cs typeface="Verdana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50967" y="1691315"/>
              <a:ext cx="4289713" cy="1529832"/>
              <a:chOff x="569293" y="3825038"/>
              <a:chExt cx="4289713" cy="152983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69293" y="3825038"/>
                <a:ext cx="2207831" cy="78483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4500" b="1" dirty="0" smtClean="0">
                    <a:solidFill>
                      <a:srgbClr val="F30044"/>
                    </a:solidFill>
                    <a:latin typeface="Arial Narrow"/>
                    <a:cs typeface="Arial Narrow"/>
                  </a:rPr>
                  <a:t>CHANCE</a:t>
                </a:r>
                <a:endParaRPr lang="en-US" sz="4500" b="1" dirty="0">
                  <a:solidFill>
                    <a:srgbClr val="F30044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3820" y="4523873"/>
                <a:ext cx="4285186" cy="83099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chemeClr val="bg1">
                        <a:lumMod val="65000"/>
                      </a:schemeClr>
                    </a:solidFill>
                    <a:latin typeface="Verdana"/>
                    <a:cs typeface="Verdana"/>
                  </a:rPr>
                  <a:t>What are the chances?</a:t>
                </a:r>
              </a:p>
              <a:p>
                <a:r>
                  <a:rPr lang="en-US" sz="2300" dirty="0" smtClean="0">
                    <a:solidFill>
                      <a:schemeClr val="bg1">
                        <a:lumMod val="65000"/>
                      </a:schemeClr>
                    </a:solidFill>
                    <a:latin typeface="Verdana"/>
                    <a:cs typeface="Verdana"/>
                  </a:rPr>
                  <a:t>You have a better chance</a:t>
                </a:r>
                <a:endParaRPr lang="en-US" sz="2300" dirty="0">
                  <a:solidFill>
                    <a:schemeClr val="bg1">
                      <a:lumMod val="65000"/>
                    </a:schemeClr>
                  </a:solidFill>
                  <a:latin typeface="Verdana"/>
                  <a:cs typeface="Verdana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550967" y="3874953"/>
              <a:ext cx="4197183" cy="1529832"/>
              <a:chOff x="4845050" y="1717568"/>
              <a:chExt cx="4197183" cy="152983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845050" y="1717568"/>
                <a:ext cx="4197183" cy="78483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4500" b="1" dirty="0" smtClean="0">
                    <a:solidFill>
                      <a:srgbClr val="F30044"/>
                    </a:solidFill>
                    <a:latin typeface="Arial Narrow"/>
                    <a:cs typeface="Arial Narrow"/>
                  </a:rPr>
                  <a:t>UNPREDICTABLE</a:t>
                </a:r>
                <a:endParaRPr lang="en-US" sz="4500" b="1" dirty="0">
                  <a:solidFill>
                    <a:srgbClr val="F30044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59006" y="2416403"/>
                <a:ext cx="3425032" cy="83099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chemeClr val="bg1">
                        <a:lumMod val="65000"/>
                      </a:schemeClr>
                    </a:solidFill>
                    <a:latin typeface="Verdana"/>
                    <a:cs typeface="Verdana"/>
                  </a:rPr>
                  <a:t>It is not completely unpredictable</a:t>
                </a:r>
                <a:endParaRPr lang="en-US" sz="2300" dirty="0">
                  <a:solidFill>
                    <a:schemeClr val="bg1">
                      <a:lumMod val="65000"/>
                    </a:schemeClr>
                  </a:solidFill>
                  <a:latin typeface="Verdana"/>
                  <a:cs typeface="Verdana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768804" y="3874953"/>
              <a:ext cx="3990250" cy="1529832"/>
              <a:chOff x="4712465" y="3825038"/>
              <a:chExt cx="3990250" cy="1529832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712465" y="3825038"/>
                <a:ext cx="2685351" cy="78483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4500" b="1" dirty="0" smtClean="0">
                    <a:solidFill>
                      <a:srgbClr val="F30044"/>
                    </a:solidFill>
                    <a:latin typeface="Arial Narrow"/>
                    <a:cs typeface="Arial Narrow"/>
                  </a:rPr>
                  <a:t>DISORDER</a:t>
                </a:r>
                <a:endParaRPr lang="en-US" sz="4500" b="1" dirty="0">
                  <a:solidFill>
                    <a:srgbClr val="F30044"/>
                  </a:solidFill>
                  <a:latin typeface="Arial Narrow"/>
                  <a:cs typeface="Arial Narrow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26420" y="4523873"/>
                <a:ext cx="3976295" cy="830997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 smtClean="0">
                    <a:solidFill>
                      <a:schemeClr val="bg1">
                        <a:lumMod val="65000"/>
                      </a:schemeClr>
                    </a:solidFill>
                    <a:latin typeface="Verdana"/>
                    <a:cs typeface="Verdana"/>
                  </a:rPr>
                  <a:t>Is it complete disorder </a:t>
                </a:r>
              </a:p>
              <a:p>
                <a:r>
                  <a:rPr lang="en-US" sz="2300" dirty="0" smtClean="0">
                    <a:solidFill>
                      <a:schemeClr val="bg1">
                        <a:lumMod val="65000"/>
                      </a:schemeClr>
                    </a:solidFill>
                    <a:latin typeface="Verdana"/>
                    <a:cs typeface="Verdana"/>
                  </a:rPr>
                  <a:t>or just mild disorder?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1093790"/>
            <a:ext cx="9143998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Courier"/>
                <a:cs typeface="Courier"/>
              </a:rPr>
              <a:t> </a:t>
            </a:r>
            <a:r>
              <a:rPr lang="en-US" sz="5400" dirty="0" smtClean="0">
                <a:latin typeface="Courier"/>
                <a:cs typeface="Courier"/>
              </a:rPr>
              <a:t>But can something be</a:t>
            </a:r>
          </a:p>
          <a:p>
            <a:pPr algn="ctr"/>
            <a:r>
              <a:rPr lang="en-US" sz="6000" i="1" dirty="0" smtClean="0">
                <a:latin typeface="Courier"/>
                <a:cs typeface="Courier"/>
              </a:rPr>
              <a:t>More</a:t>
            </a:r>
            <a:r>
              <a:rPr lang="en-US" sz="5800" dirty="0" smtClean="0">
                <a:latin typeface="Courier"/>
                <a:cs typeface="Courier"/>
              </a:rPr>
              <a:t> </a:t>
            </a:r>
            <a:r>
              <a:rPr lang="en-US" sz="4000" i="1" dirty="0" smtClean="0">
                <a:latin typeface="Courier"/>
                <a:cs typeface="Courier"/>
              </a:rPr>
              <a:t>or</a:t>
            </a:r>
            <a:r>
              <a:rPr lang="en-US" sz="5800" dirty="0" smtClean="0">
                <a:latin typeface="Courier"/>
                <a:cs typeface="Courier"/>
              </a:rPr>
              <a:t> </a:t>
            </a:r>
            <a:r>
              <a:rPr lang="en-US" sz="6000" i="1" dirty="0" smtClean="0">
                <a:latin typeface="Courier"/>
                <a:cs typeface="Courier"/>
              </a:rPr>
              <a:t>less</a:t>
            </a:r>
          </a:p>
          <a:p>
            <a:pPr algn="ctr"/>
            <a:endParaRPr lang="en-US" sz="500" i="1" dirty="0" smtClean="0">
              <a:latin typeface="Courier"/>
              <a:cs typeface="Courier"/>
            </a:endParaRPr>
          </a:p>
          <a:p>
            <a:pPr algn="ctr"/>
            <a:r>
              <a:rPr lang="en-US" sz="80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RANDOM</a:t>
            </a:r>
          </a:p>
          <a:p>
            <a:pPr algn="ctr"/>
            <a:r>
              <a:rPr lang="en-US" sz="9600" dirty="0" smtClean="0">
                <a:latin typeface="Courier"/>
                <a:cs typeface="Courier"/>
              </a:rPr>
              <a:t>?</a:t>
            </a:r>
            <a:endParaRPr lang="en-US" sz="96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2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9788" y="2344606"/>
            <a:ext cx="501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ourier"/>
                <a:cs typeface="Courier"/>
              </a:rPr>
              <a:t>N</a:t>
            </a:r>
            <a:endParaRPr lang="en-US" sz="8000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9869" y="2344606"/>
            <a:ext cx="633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ourier"/>
                <a:cs typeface="Courier"/>
              </a:rPr>
              <a:t>O</a:t>
            </a:r>
            <a:endParaRPr lang="en-US" sz="800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1681" y="2344606"/>
            <a:ext cx="242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smtClean="0">
                <a:latin typeface="Courier"/>
                <a:cs typeface="Courier"/>
              </a:rPr>
              <a:t>.</a:t>
            </a:r>
            <a:endParaRPr lang="en-US" sz="8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64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19573"/>
            <a:ext cx="9144000" cy="33855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Courier"/>
                <a:cs typeface="Courier"/>
              </a:rPr>
              <a:t>A series of events is either</a:t>
            </a:r>
          </a:p>
          <a:p>
            <a:pPr algn="ctr"/>
            <a:r>
              <a:rPr lang="en-US" sz="70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RANDOM</a:t>
            </a:r>
            <a:r>
              <a:rPr lang="en-US" sz="8000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Helvetica Neue Black Condensed"/>
                <a:cs typeface="Helvetica Neue Black Condensed"/>
              </a:rPr>
              <a:t> </a:t>
            </a:r>
            <a:r>
              <a:rPr lang="en-US" sz="3800" dirty="0" smtClean="0">
                <a:latin typeface="Courier"/>
                <a:cs typeface="Courier"/>
              </a:rPr>
              <a:t>or</a:t>
            </a:r>
            <a:r>
              <a:rPr lang="en-US" sz="8000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Helvetica Neue Black Condensed"/>
                <a:cs typeface="Helvetica Neue Black Condensed"/>
              </a:rPr>
              <a:t> </a:t>
            </a:r>
            <a:r>
              <a:rPr lang="en-US" sz="70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NOT</a:t>
            </a:r>
          </a:p>
          <a:p>
            <a:pPr algn="ctr"/>
            <a:endParaRPr lang="en-US" sz="9600" dirty="0">
              <a:latin typeface="Ostrich Sans Rounded Medium"/>
              <a:cs typeface="Ostrich Sans Rounded Medium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4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973" y="3086980"/>
            <a:ext cx="883696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urier"/>
                <a:cs typeface="Courier"/>
              </a:rPr>
              <a:t>You can never know</a:t>
            </a:r>
          </a:p>
          <a:p>
            <a:r>
              <a:rPr lang="en-US" sz="4800" dirty="0" smtClean="0">
                <a:latin typeface="Courier"/>
                <a:cs typeface="Courier"/>
              </a:rPr>
              <a:t>what happens next in a </a:t>
            </a:r>
          </a:p>
          <a:p>
            <a:r>
              <a:rPr lang="en-US" sz="4800" dirty="0" smtClean="0">
                <a:latin typeface="Courier"/>
                <a:cs typeface="Courier"/>
              </a:rPr>
              <a:t>series of random events</a:t>
            </a:r>
            <a:endParaRPr lang="en-US" sz="4800" b="1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973" y="830384"/>
            <a:ext cx="785082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urier"/>
                <a:cs typeface="Courier"/>
              </a:rPr>
              <a:t>So what does </a:t>
            </a:r>
          </a:p>
          <a:p>
            <a:r>
              <a:rPr lang="en-US" sz="4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RANDOM</a:t>
            </a:r>
            <a:r>
              <a:rPr lang="en-US" sz="4800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Helvetica Neue Black Condensed"/>
                <a:cs typeface="Helvetica Neue Black Condensed"/>
              </a:rPr>
              <a:t> </a:t>
            </a:r>
            <a:r>
              <a:rPr lang="en-US" sz="4800" dirty="0" smtClean="0">
                <a:latin typeface="Courier"/>
                <a:cs typeface="Courier"/>
              </a:rPr>
              <a:t>really mean?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3863" y="3087957"/>
            <a:ext cx="2031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ourier"/>
                <a:cs typeface="Courier"/>
              </a:rPr>
              <a:t>never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mph" presetSubtype="0" fill="hold" grpId="1" nodeType="afterEffect">
                                  <p:stCondLst>
                                    <p:cond delay="18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69256" y="3614780"/>
            <a:ext cx="7057143" cy="1486373"/>
            <a:chOff x="969256" y="4305660"/>
            <a:chExt cx="7057143" cy="14863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9256" y="4305660"/>
              <a:ext cx="2007624" cy="14802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141712" y="4311830"/>
              <a:ext cx="1884687" cy="148020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0" y="939569"/>
            <a:ext cx="9144000" cy="9079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ourier"/>
                <a:cs typeface="Courier"/>
              </a:rPr>
              <a:t>The RECYCLER in </a:t>
            </a:r>
            <a:r>
              <a:rPr lang="en-US" sz="2500" dirty="0" err="1" smtClean="0">
                <a:latin typeface="Courier"/>
                <a:cs typeface="Courier"/>
              </a:rPr>
              <a:t>RoboRiot</a:t>
            </a:r>
            <a:r>
              <a:rPr lang="en-US" sz="2500" dirty="0" smtClean="0">
                <a:latin typeface="Courier"/>
                <a:cs typeface="Courier"/>
              </a:rPr>
              <a:t> is</a:t>
            </a:r>
            <a:r>
              <a:rPr lang="en-US" sz="2500" dirty="0">
                <a:latin typeface="Courier"/>
                <a:cs typeface="Courier"/>
              </a:rPr>
              <a:t> </a:t>
            </a:r>
            <a:r>
              <a:rPr lang="en-US" sz="2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RANDOM</a:t>
            </a:r>
            <a:r>
              <a:rPr lang="en-US" sz="2800" b="1" dirty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:</a:t>
            </a:r>
            <a:endParaRPr lang="en-US" sz="2500" dirty="0">
              <a:latin typeface="Courier"/>
              <a:cs typeface="Courier"/>
            </a:endParaRPr>
          </a:p>
          <a:p>
            <a:pPr algn="ctr"/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353" y="319352"/>
            <a:ext cx="315976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Example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7" name="Picture 6" descr="s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87175" y="4537757"/>
            <a:ext cx="228608" cy="225560"/>
          </a:xfrm>
          <a:prstGeom prst="rect">
            <a:avLst/>
          </a:prstGeom>
        </p:spPr>
      </p:pic>
      <p:pic>
        <p:nvPicPr>
          <p:cNvPr id="8" name="Picture 7" descr="M2-robots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290320" y="1766701"/>
            <a:ext cx="1248930" cy="1854249"/>
          </a:xfrm>
          <a:prstGeom prst="rect">
            <a:avLst/>
          </a:prstGeom>
        </p:spPr>
      </p:pic>
      <p:pic>
        <p:nvPicPr>
          <p:cNvPr id="17" name="Picture 16" descr="s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28712" y="3958254"/>
            <a:ext cx="228608" cy="225560"/>
          </a:xfrm>
          <a:prstGeom prst="rect">
            <a:avLst/>
          </a:prstGeom>
        </p:spPr>
      </p:pic>
      <p:pic>
        <p:nvPicPr>
          <p:cNvPr id="18" name="Picture 17" descr="r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07376" y="4513373"/>
            <a:ext cx="249944" cy="249944"/>
          </a:xfrm>
          <a:prstGeom prst="rect">
            <a:avLst/>
          </a:prstGeom>
        </p:spPr>
      </p:pic>
      <p:pic>
        <p:nvPicPr>
          <p:cNvPr id="19" name="Picture 18" descr="r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87175" y="3948527"/>
            <a:ext cx="249944" cy="249944"/>
          </a:xfrm>
          <a:prstGeom prst="rect">
            <a:avLst/>
          </a:prstGeom>
        </p:spPr>
      </p:pic>
      <p:pic>
        <p:nvPicPr>
          <p:cNvPr id="20" name="Picture 19" descr="M2-robots-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53651" y="1759877"/>
            <a:ext cx="1217150" cy="18610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840" y="3489606"/>
            <a:ext cx="1778000" cy="170723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227346" y="3747654"/>
            <a:ext cx="64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6B6E"/>
                </a:solidFill>
                <a:latin typeface="Courier"/>
                <a:cs typeface="Courier"/>
              </a:rPr>
              <a:t>?</a:t>
            </a:r>
            <a:endParaRPr lang="en-US" sz="6000" dirty="0">
              <a:solidFill>
                <a:srgbClr val="FF6B6E"/>
              </a:solidFill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00" y="5196840"/>
            <a:ext cx="9042399" cy="12464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00" dirty="0" smtClean="0">
                <a:latin typeface="Courier"/>
                <a:cs typeface="Courier"/>
              </a:rPr>
              <a:t> </a:t>
            </a:r>
            <a:r>
              <a:rPr lang="en-US" sz="2500" dirty="0">
                <a:latin typeface="Courier"/>
                <a:cs typeface="Courier"/>
              </a:rPr>
              <a:t>E</a:t>
            </a:r>
            <a:r>
              <a:rPr lang="en-US" sz="2500" dirty="0" smtClean="0">
                <a:latin typeface="Courier"/>
                <a:cs typeface="Courier"/>
              </a:rPr>
              <a:t>ach </a:t>
            </a:r>
            <a:r>
              <a:rPr lang="en-US" sz="2500" dirty="0">
                <a:latin typeface="Courier"/>
                <a:cs typeface="Courier"/>
              </a:rPr>
              <a:t>robot has two alleles.</a:t>
            </a:r>
          </a:p>
          <a:p>
            <a:pPr algn="ctr"/>
            <a:r>
              <a:rPr lang="en-US" sz="2500" dirty="0" smtClean="0">
                <a:latin typeface="Courier"/>
                <a:cs typeface="Courier"/>
              </a:rPr>
              <a:t>Either allele from each robot can end up </a:t>
            </a:r>
          </a:p>
          <a:p>
            <a:pPr algn="ctr"/>
            <a:r>
              <a:rPr lang="en-US" sz="2500" dirty="0" smtClean="0">
                <a:latin typeface="Courier"/>
                <a:cs typeface="Courier"/>
              </a:rPr>
              <a:t>in the new robot.</a:t>
            </a:r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809" y="23004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A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6952" y="24528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B</a:t>
            </a:r>
            <a:endParaRPr lang="en-US" sz="4800" dirty="0">
              <a:latin typeface="Courier"/>
              <a:cs typeface="Courier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58920" y="4091180"/>
            <a:ext cx="1499620" cy="518920"/>
            <a:chOff x="2058920" y="4091180"/>
            <a:chExt cx="1499620" cy="51892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2069350" y="4091180"/>
              <a:ext cx="1489190" cy="2520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2058920" y="4443844"/>
              <a:ext cx="1489190" cy="1662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 flipH="1">
            <a:off x="5574550" y="4091180"/>
            <a:ext cx="1491460" cy="518920"/>
            <a:chOff x="4444250" y="2100216"/>
            <a:chExt cx="1491460" cy="51892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4444250" y="2100216"/>
              <a:ext cx="1489190" cy="2520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446520" y="2452880"/>
              <a:ext cx="1489190" cy="16625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876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40" y="3489606"/>
            <a:ext cx="1778000" cy="17072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38446" y="3747654"/>
            <a:ext cx="64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6B6E"/>
                </a:solidFill>
                <a:latin typeface="Courier"/>
                <a:cs typeface="Courier"/>
              </a:rPr>
              <a:t>?</a:t>
            </a:r>
            <a:endParaRPr lang="en-US" sz="6000" dirty="0">
              <a:solidFill>
                <a:srgbClr val="FF6B6E"/>
              </a:solidFill>
              <a:latin typeface="Courier"/>
              <a:cs typeface="Courier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9256" y="3614780"/>
            <a:ext cx="7057143" cy="1486373"/>
            <a:chOff x="969256" y="4305660"/>
            <a:chExt cx="7057143" cy="14863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56" y="4305660"/>
              <a:ext cx="2007624" cy="14802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141712" y="4311830"/>
              <a:ext cx="1884687" cy="148020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51840" y="837969"/>
            <a:ext cx="7934961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ourier"/>
                <a:cs typeface="Courier"/>
              </a:rPr>
              <a:t>So there are four possible outcomes:</a:t>
            </a:r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353" y="319352"/>
            <a:ext cx="315976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Example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7" name="Picture 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87175" y="4537757"/>
            <a:ext cx="228608" cy="225560"/>
          </a:xfrm>
          <a:prstGeom prst="rect">
            <a:avLst/>
          </a:prstGeom>
        </p:spPr>
      </p:pic>
      <p:pic>
        <p:nvPicPr>
          <p:cNvPr id="8" name="Picture 7" descr="M2-robots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290320" y="1766701"/>
            <a:ext cx="1248930" cy="1854249"/>
          </a:xfrm>
          <a:prstGeom prst="rect">
            <a:avLst/>
          </a:prstGeom>
        </p:spPr>
      </p:pic>
      <p:pic>
        <p:nvPicPr>
          <p:cNvPr id="17" name="Picture 1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48272" y="4287813"/>
            <a:ext cx="228608" cy="225560"/>
          </a:xfrm>
          <a:prstGeom prst="rect">
            <a:avLst/>
          </a:prstGeom>
        </p:spPr>
      </p:pic>
      <p:pic>
        <p:nvPicPr>
          <p:cNvPr id="18" name="Picture 17" descr="ro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07376" y="4513373"/>
            <a:ext cx="249944" cy="249944"/>
          </a:xfrm>
          <a:prstGeom prst="rect">
            <a:avLst/>
          </a:prstGeom>
        </p:spPr>
      </p:pic>
      <p:pic>
        <p:nvPicPr>
          <p:cNvPr id="19" name="Picture 18" descr="ro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03707" y="4263429"/>
            <a:ext cx="249944" cy="249944"/>
          </a:xfrm>
          <a:prstGeom prst="rect">
            <a:avLst/>
          </a:prstGeom>
        </p:spPr>
      </p:pic>
      <p:pic>
        <p:nvPicPr>
          <p:cNvPr id="20" name="Picture 19" descr="M2-robots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53651" y="1759877"/>
            <a:ext cx="1217150" cy="186107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5280" y="5504594"/>
            <a:ext cx="843483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ourier"/>
                <a:cs typeface="Courier"/>
              </a:rPr>
              <a:t>If a </a:t>
            </a:r>
            <a:r>
              <a:rPr lang="en-US" sz="2500" i="1" dirty="0" smtClean="0">
                <a:solidFill>
                  <a:srgbClr val="FF0000"/>
                </a:solidFill>
                <a:latin typeface="Courier"/>
                <a:cs typeface="Courier"/>
              </a:rPr>
              <a:t>sand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500" dirty="0" smtClean="0">
                <a:latin typeface="Courier"/>
                <a:cs typeface="Courier"/>
              </a:rPr>
              <a:t>allele from robot 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500" dirty="0" smtClean="0">
                <a:latin typeface="Courier"/>
                <a:cs typeface="Courier"/>
              </a:rPr>
              <a:t> combines with    a </a:t>
            </a:r>
            <a:r>
              <a:rPr lang="en-US" sz="2500" i="1" dirty="0" smtClean="0">
                <a:solidFill>
                  <a:srgbClr val="FF0000"/>
                </a:solidFill>
                <a:latin typeface="Courier"/>
                <a:cs typeface="Courier"/>
              </a:rPr>
              <a:t>rock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500" dirty="0" smtClean="0">
                <a:latin typeface="Courier"/>
                <a:cs typeface="Courier"/>
              </a:rPr>
              <a:t>allele from robot 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  <a:r>
              <a:rPr lang="en-US" sz="2500" dirty="0" smtClean="0">
                <a:latin typeface="Courier"/>
                <a:cs typeface="Courier"/>
              </a:rPr>
              <a:t>, you get...</a:t>
            </a:r>
            <a:endParaRPr lang="en-US" sz="2500" dirty="0">
              <a:latin typeface="Courier"/>
              <a:cs typeface="Courier"/>
            </a:endParaRPr>
          </a:p>
        </p:txBody>
      </p:sp>
      <p:pic>
        <p:nvPicPr>
          <p:cNvPr id="2" name="Picture 1" descr="rockbo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09693" y="3704767"/>
            <a:ext cx="825959" cy="12612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9809" y="23004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A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6952" y="24528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B</a:t>
            </a:r>
            <a:endParaRPr lang="en-US" sz="4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22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1129 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14583 3.7037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840" y="3489606"/>
            <a:ext cx="1778000" cy="17072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63846" y="3836554"/>
            <a:ext cx="64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6B6E"/>
                </a:solidFill>
                <a:latin typeface="Courier"/>
                <a:cs typeface="Courier"/>
              </a:rPr>
              <a:t>?</a:t>
            </a:r>
            <a:endParaRPr lang="en-US" sz="6000" dirty="0">
              <a:solidFill>
                <a:srgbClr val="FF6B6E"/>
              </a:solidFill>
              <a:latin typeface="Courier"/>
              <a:cs typeface="Courier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69256" y="3614780"/>
            <a:ext cx="7057143" cy="1486373"/>
            <a:chOff x="969256" y="4305660"/>
            <a:chExt cx="7057143" cy="148637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9256" y="4305660"/>
              <a:ext cx="2007624" cy="14802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141712" y="4311830"/>
              <a:ext cx="1884687" cy="148020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763353" y="319352"/>
            <a:ext cx="315976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"/>
                <a:cs typeface="Courier"/>
              </a:rPr>
              <a:t>Example</a:t>
            </a:r>
            <a:endParaRPr lang="en-US" sz="3000" b="1" dirty="0">
              <a:solidFill>
                <a:schemeClr val="bg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7" name="Picture 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39347" y="4267868"/>
            <a:ext cx="228608" cy="225560"/>
          </a:xfrm>
          <a:prstGeom prst="rect">
            <a:avLst/>
          </a:prstGeom>
        </p:spPr>
      </p:pic>
      <p:pic>
        <p:nvPicPr>
          <p:cNvPr id="8" name="Picture 7" descr="M2-robots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>
            <a:off x="1290320" y="1766701"/>
            <a:ext cx="1248930" cy="1854249"/>
          </a:xfrm>
          <a:prstGeom prst="rect">
            <a:avLst/>
          </a:prstGeom>
        </p:spPr>
      </p:pic>
      <p:pic>
        <p:nvPicPr>
          <p:cNvPr id="17" name="Picture 16" descr="sa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28712" y="3958254"/>
            <a:ext cx="228608" cy="225560"/>
          </a:xfrm>
          <a:prstGeom prst="rect">
            <a:avLst/>
          </a:prstGeom>
        </p:spPr>
      </p:pic>
      <p:pic>
        <p:nvPicPr>
          <p:cNvPr id="18" name="Picture 17" descr="ro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39250" y="4198471"/>
            <a:ext cx="249944" cy="249944"/>
          </a:xfrm>
          <a:prstGeom prst="rect">
            <a:avLst/>
          </a:prstGeom>
        </p:spPr>
      </p:pic>
      <p:pic>
        <p:nvPicPr>
          <p:cNvPr id="19" name="Picture 18" descr="ro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87175" y="3948527"/>
            <a:ext cx="249944" cy="249944"/>
          </a:xfrm>
          <a:prstGeom prst="rect">
            <a:avLst/>
          </a:prstGeom>
        </p:spPr>
      </p:pic>
      <p:pic>
        <p:nvPicPr>
          <p:cNvPr id="20" name="Picture 19" descr="M2-robots-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453651" y="1759877"/>
            <a:ext cx="1217150" cy="1861073"/>
          </a:xfrm>
          <a:prstGeom prst="rect">
            <a:avLst/>
          </a:prstGeom>
        </p:spPr>
      </p:pic>
      <p:pic>
        <p:nvPicPr>
          <p:cNvPr id="23" name="Picture 22" descr="rockbo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84293" y="3727876"/>
            <a:ext cx="825959" cy="12612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9809" y="23004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A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6952" y="2452880"/>
            <a:ext cx="55889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30044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latin typeface="Verdana"/>
                <a:cs typeface="Verdana"/>
              </a:rPr>
              <a:t>B</a:t>
            </a:r>
            <a:endParaRPr lang="en-US" sz="4800" dirty="0">
              <a:latin typeface="Courier"/>
              <a:cs typeface="Couri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840" y="837969"/>
            <a:ext cx="7934961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ourier"/>
                <a:cs typeface="Courier"/>
              </a:rPr>
              <a:t>So there are four possible outcomes:</a:t>
            </a:r>
            <a:endParaRPr lang="en-US" sz="2500" dirty="0">
              <a:latin typeface="Courier"/>
              <a:cs typeface="Courier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" y="5510088"/>
            <a:ext cx="8434832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Courier"/>
                <a:cs typeface="Courier"/>
              </a:rPr>
              <a:t>If a </a:t>
            </a:r>
            <a:r>
              <a:rPr lang="en-US" sz="2500" i="1" dirty="0" smtClean="0">
                <a:solidFill>
                  <a:srgbClr val="FF0000"/>
                </a:solidFill>
                <a:latin typeface="Courier"/>
                <a:cs typeface="Courier"/>
              </a:rPr>
              <a:t>rock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500" dirty="0" smtClean="0">
                <a:latin typeface="Courier"/>
                <a:cs typeface="Courier"/>
              </a:rPr>
              <a:t>allele from robot 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500" dirty="0" smtClean="0">
                <a:latin typeface="Courier"/>
                <a:cs typeface="Courier"/>
              </a:rPr>
              <a:t> combines with a </a:t>
            </a:r>
            <a:r>
              <a:rPr lang="en-US" sz="2500" i="1" dirty="0" smtClean="0">
                <a:solidFill>
                  <a:srgbClr val="FF0000"/>
                </a:solidFill>
                <a:latin typeface="Courier"/>
                <a:cs typeface="Courier"/>
              </a:rPr>
              <a:t>sand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US" sz="2500" dirty="0" smtClean="0">
                <a:latin typeface="Courier"/>
                <a:cs typeface="Courier"/>
              </a:rPr>
              <a:t>allele from robot </a:t>
            </a:r>
            <a:r>
              <a:rPr lang="en-US" sz="2500" dirty="0" smtClean="0">
                <a:solidFill>
                  <a:srgbClr val="FF0000"/>
                </a:solidFill>
                <a:latin typeface="Courier"/>
                <a:cs typeface="Courier"/>
              </a:rPr>
              <a:t>B</a:t>
            </a:r>
            <a:r>
              <a:rPr lang="en-US" sz="2500" dirty="0" smtClean="0">
                <a:latin typeface="Courier"/>
                <a:cs typeface="Courier"/>
              </a:rPr>
              <a:t>, you get...</a:t>
            </a:r>
            <a:endParaRPr lang="en-US" sz="25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0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13108 0.008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15677 0.000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365</Words>
  <Application>Microsoft Macintosh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Cornelia Brunner</dc:creator>
  <cp:lastModifiedBy>Tim Reitzes</cp:lastModifiedBy>
  <cp:revision>176</cp:revision>
  <cp:lastPrinted>2012-02-29T20:15:22Z</cp:lastPrinted>
  <dcterms:created xsi:type="dcterms:W3CDTF">2012-10-19T18:06:37Z</dcterms:created>
  <dcterms:modified xsi:type="dcterms:W3CDTF">2012-10-19T18:07:07Z</dcterms:modified>
</cp:coreProperties>
</file>