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406" r:id="rId2"/>
    <p:sldId id="423" r:id="rId3"/>
    <p:sldId id="439" r:id="rId4"/>
    <p:sldId id="440" r:id="rId5"/>
    <p:sldId id="441" r:id="rId6"/>
    <p:sldId id="442" r:id="rId7"/>
    <p:sldId id="443" r:id="rId8"/>
    <p:sldId id="444" r:id="rId9"/>
    <p:sldId id="426" r:id="rId10"/>
    <p:sldId id="438" r:id="rId11"/>
    <p:sldId id="432" r:id="rId12"/>
    <p:sldId id="433" r:id="rId13"/>
    <p:sldId id="436" r:id="rId14"/>
    <p:sldId id="437" r:id="rId15"/>
    <p:sldId id="445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313C4"/>
    <a:srgbClr val="0E1DFF"/>
    <a:srgbClr val="060AD7"/>
    <a:srgbClr val="311AFF"/>
    <a:srgbClr val="231CFF"/>
    <a:srgbClr val="2215CA"/>
    <a:srgbClr val="FFB400"/>
    <a:srgbClr val="2D0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7" autoAdjust="0"/>
    <p:restoredTop sz="83699" autoAdjust="0"/>
  </p:normalViewPr>
  <p:slideViewPr>
    <p:cSldViewPr snapToGrid="0" snapToObjects="1">
      <p:cViewPr>
        <p:scale>
          <a:sx n="200" d="100"/>
          <a:sy n="200" d="100"/>
        </p:scale>
        <p:origin x="-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7A890AD-2C78-7A49-869A-66A04A9F69C0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E4E7BF-35EB-DB43-AF26-CF46947D1F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54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ＭＳ Ｐゴシック" pitchFamily="2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hephotogardenbee.com/2010/01/03/disneys-epcot-greenhouses-are-amazing-part-i-the-land/" TargetMode="External"/><Relationship Id="rId4" Type="http://schemas.openxmlformats.org/officeDocument/2006/relationships/hyperlink" Target="http://thephotogardenbee.com/2010/01/04/growing-for-the-future-utilizes-innovative-techniques-here-at-epcots-creative-greenhouses-part-ii-the-land/" TargetMode="External"/><Relationship Id="rId5" Type="http://schemas.openxmlformats.org/officeDocument/2006/relationships/hyperlink" Target="http://www.inhabitat.com/2007/06/30/mickey-mouse-sustainable-farming-at-disney-worlds-epcot-center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2222DB-C438-8049-BB92-51A47649CC3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0" charset="-128"/>
                <a:cs typeface="ＭＳ Ｐゴシック" pitchFamily="-110" charset="-128"/>
              </a:rPr>
              <a:t> </a:t>
            </a:r>
          </a:p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DC7E43-AEF1-894A-856B-418AE2E54E1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0" charset="-128"/>
                <a:cs typeface="ＭＳ Ｐゴシック" pitchFamily="-110" charset="-128"/>
              </a:rPr>
              <a:t> </a:t>
            </a:r>
          </a:p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DC7E43-AEF1-894A-856B-418AE2E54E1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12) The greenhouses at Epcot are a showcase for “soil-less” – or hydroponic – gardening. Hydroponics is the cultivation of plants in a nutrient-rich solution rather than soil. Plants grown this way are healthy and productive. For more info about Epcot’s hydroponic gardens :</a:t>
            </a:r>
          </a:p>
          <a:p>
            <a:r>
              <a:rPr lang="en-US" u="sng" dirty="0" smtClean="0">
                <a:ea typeface="ＭＳ Ｐゴシック" charset="-128"/>
                <a:cs typeface="ＭＳ Ｐゴシック" charset="-128"/>
                <a:hlinkClick r:id="rId3"/>
              </a:rPr>
              <a:t>http://thephotogardenbee.com/2010/01/03/disneys-epcot-greenhouses-are-amazing-part-i-the-land/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u="sng" dirty="0" smtClean="0">
                <a:ea typeface="ＭＳ Ｐゴシック" charset="-128"/>
                <a:cs typeface="ＭＳ Ｐゴシック" charset="-128"/>
                <a:hlinkClick r:id="rId4"/>
              </a:rPr>
              <a:t>http://thephotogardenbee.com/2010/01/04/growing-for-the-future-utilizes-innovative-techniques-here-at-epcots-creative-greenhouses-part-ii-the-land/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u="sng" dirty="0" smtClean="0">
                <a:ea typeface="ＭＳ Ｐゴシック" charset="-128"/>
                <a:cs typeface="ＭＳ Ｐゴシック" charset="-128"/>
                <a:hlinkClick r:id="rId5"/>
              </a:rPr>
              <a:t>http://www.inhabitat.com/2007/06/30/mickey-mouse-sustainable-farming-at-disney-worlds-epcot-center/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4E7BF-35EB-DB43-AF26-CF46947D1FF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4E7BF-35EB-DB43-AF26-CF46947D1FF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4E7BF-35EB-DB43-AF26-CF46947D1FF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0EB461-4F3C-0D44-8FCA-284539C5840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VO: Before we get started,</a:t>
            </a:r>
            <a:r>
              <a:rPr lang="en-US" b="0" baseline="0" dirty="0" smtClean="0"/>
              <a:t> let’s remind ourselves how Tim investigates science claims.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4E7BF-35EB-DB43-AF26-CF46947D1FF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VO: Tim goes through each resource looking for information about the claim he’s investigating. When he finds any info that applies to the</a:t>
            </a:r>
            <a:r>
              <a:rPr lang="en-US" baseline="0" dirty="0" smtClean="0"/>
              <a:t> claim, he summarizes it in his “Checking Claims”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C4563-B134-B848-9218-7887FFD38A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he’s found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 about each claim, Tim moves on to the final and most important step of the process. He decides if the info supports or contradicts the claim.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26" charset="-128"/>
                <a:cs typeface="ＭＳ Ｐゴシック" pitchFamily="26" charset="-128"/>
              </a:rPr>
              <a:t>When he investigated the mushroom story, he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26" charset="-128"/>
                <a:cs typeface="ＭＳ Ｐゴシック" pitchFamily="26" charset="-128"/>
              </a:rPr>
              <a:t>found info that supported two of the claims.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C4563-B134-B848-9218-7887FFD38A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VO: But the info he found for claim 3 contradicted the claim.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C4563-B134-B848-9218-7887FFD38A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 smtClean="0"/>
              <a:t>So Tim told the editor not to publish</a:t>
            </a:r>
            <a:r>
              <a:rPr lang="en-US" u="none" baseline="0" dirty="0" smtClean="0"/>
              <a:t> that story. Those are the rules at no-</a:t>
            </a:r>
            <a:r>
              <a:rPr lang="en-US" u="none" baseline="0" dirty="0" err="1" smtClean="0"/>
              <a:t>way.com</a:t>
            </a:r>
            <a:r>
              <a:rPr lang="en-US" u="none" baseline="0" dirty="0" smtClean="0"/>
              <a:t>. Remember, if you find evidence that contradicts </a:t>
            </a:r>
            <a:r>
              <a:rPr lang="en-US" u="sng" baseline="0" dirty="0" smtClean="0"/>
              <a:t>any</a:t>
            </a:r>
            <a:r>
              <a:rPr lang="en-US" u="none" baseline="0" dirty="0" smtClean="0"/>
              <a:t> of the science claims, you should not publish the story. But if none of the claims can be refuted, then the story can be published. Good luck!</a:t>
            </a:r>
            <a:endParaRPr lang="en-US" sz="120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C4563-B134-B848-9218-7887FFD38A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31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4E7BF-35EB-DB43-AF26-CF46947D1FF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76215-041A-E241-9C90-22127792D03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EF5D1-7A16-6047-9406-AD4EDD9897AF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085B7-BFC1-EE40-B1DF-926B418635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3C4D-3089-8F41-B975-9D9E38F8AEAD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3D5CD-A169-514E-949B-3C32D97175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4142C-D542-EF45-A753-095786769F49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81B1D-98B0-2246-BE38-CD37A6C26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C1476-240D-F744-92AF-72684789BDA3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30AAD-8F54-2C47-AF5E-9F87409835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FD28-F144-5442-95EE-0E1F67C18CB7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A4E3-461A-504F-8F2E-D97A1C535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AD60-182B-3440-9D39-169902687B24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7E93E-7024-0B42-8951-8C1DD48AB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2F303-9440-0449-A26E-A7C07EA9ABDF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99497-9823-3344-AC72-D54899487D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1902C-DA37-824C-AA36-0872385EEE77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7EEE-C8EC-E749-B1AB-86EDDE70C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C6D6B-401A-8142-8945-9031E13E9D78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AD0B-B5E6-5641-B795-388E89629C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B77F-38DB-BE41-ACBB-79EB2172644D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D77B-F254-054D-88C3-4053168354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CA595-14E6-814E-9216-79F965F03B1D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8FA1B-4255-0B40-92DC-B2CBDA635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FC7E59-E97E-8344-BED5-7292AA5745F1}" type="datetime1">
              <a:rPr lang="en-US"/>
              <a:pPr>
                <a:defRPr/>
              </a:pPr>
              <a:t>2/25/14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AEEA306-A8AE-0F45-849F-FF99B3AF41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26" charset="-128"/>
          <a:cs typeface="ＭＳ Ｐゴシック" pitchFamily="2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3200" kern="1200">
          <a:solidFill>
            <a:schemeClr val="tx1"/>
          </a:solidFill>
          <a:latin typeface="+mn-lt"/>
          <a:ea typeface="ＭＳ Ｐゴシック" pitchFamily="26" charset="-128"/>
          <a:cs typeface="ＭＳ Ｐゴシック" pitchFamily="2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–"/>
        <a:defRPr sz="28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0.png"/><Relationship Id="rId6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4.emf"/><Relationship Id="rId6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5.emf"/><Relationship Id="rId6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.png"/><Relationship Id="rId6" Type="http://schemas.openxmlformats.org/officeDocument/2006/relationships/image" Target="../media/image16.emf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.png"/><Relationship Id="rId6" Type="http://schemas.openxmlformats.org/officeDocument/2006/relationships/image" Target="../media/image17.emf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00409" y="2006154"/>
            <a:ext cx="343835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This is the next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story Tim wants 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you to check. 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It’s about a guy 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who thinks his tomato plant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should be in the 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Guinness Book of 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World Records.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6781800" y="252730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10" charset="0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263" y="802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50" y="781156"/>
            <a:ext cx="4173447" cy="540093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NoWay_day3_pt1_slide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7490" y="5671349"/>
            <a:ext cx="812800" cy="812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40675" y="9601"/>
            <a:ext cx="12033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558E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Day </a:t>
            </a:r>
            <a:r>
              <a:rPr lang="en-US" sz="2400" dirty="0" smtClean="0">
                <a:solidFill>
                  <a:srgbClr val="558E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3</a:t>
            </a:r>
            <a:endParaRPr lang="en-US" sz="2400" dirty="0">
              <a:solidFill>
                <a:srgbClr val="558ED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7" y="781156"/>
            <a:ext cx="3543300" cy="99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26337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None of the claims in this story can be disproved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. 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So the site can publish it.</a:t>
            </a:r>
          </a:p>
        </p:txBody>
      </p:sp>
      <p:pic>
        <p:nvPicPr>
          <p:cNvPr id="2" name="NoWay_day3_pt2_slide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59891" y="5793508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3363" y="1752312"/>
            <a:ext cx="137727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B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WAY!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4999647" y="523024"/>
            <a:ext cx="3991954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This amazing plant really was grown without soil, and it did yield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1,152 pounds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of tomatoes — or about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32,000 tomatoes!</a:t>
            </a:r>
          </a:p>
          <a:p>
            <a:pPr>
              <a:defRPr/>
            </a:pP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That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broke the previous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record of 342 pounds, and Frey’s plant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is now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in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Guinness Book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of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World Records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.</a:t>
            </a:r>
            <a:endParaRPr lang="en-US" sz="2400" dirty="0">
              <a:solidFill>
                <a:srgbClr val="FF0000"/>
              </a:solidFill>
              <a:latin typeface="Arial Black"/>
              <a:ea typeface="ＭＳ Ｐゴシック" charset="-128"/>
              <a:cs typeface="Arial Black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 descr="Picture 5.png"/>
          <p:cNvPicPr>
            <a:picLocks noChangeAspect="1"/>
          </p:cNvPicPr>
          <p:nvPr/>
        </p:nvPicPr>
        <p:blipFill>
          <a:blip r:embed="rId5"/>
          <a:srcRect b="5640"/>
          <a:stretch>
            <a:fillRect/>
          </a:stretch>
        </p:blipFill>
        <p:spPr>
          <a:xfrm>
            <a:off x="774247" y="310056"/>
            <a:ext cx="4004127" cy="2923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Picture 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48" y="3545053"/>
            <a:ext cx="4178751" cy="2721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381001" y="2286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                </a:t>
            </a:r>
          </a:p>
        </p:txBody>
      </p:sp>
      <p:pic>
        <p:nvPicPr>
          <p:cNvPr id="2" name="NoWay_day3_pt2_slide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11400" y="554874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920750" y="444500"/>
            <a:ext cx="7302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And Frey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does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grow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pumpkins shaped like 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Mickey Mouse</a:t>
            </a:r>
            <a:r>
              <a:rPr lang="en-US" sz="2400" dirty="0" smtClean="0">
                <a:solidFill>
                  <a:srgbClr val="FFB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His greenhouse is at 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Epcot Theme Park, part of Disney World. 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And at Disney, Mickey is everywhere!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" name="Picture 5" descr="Picture 4.png"/>
          <p:cNvPicPr>
            <a:picLocks noChangeAspect="1"/>
          </p:cNvPicPr>
          <p:nvPr/>
        </p:nvPicPr>
        <p:blipFill>
          <a:blip r:embed="rId5"/>
          <a:srcRect l="5507" t="11385" r="6884" b="15654"/>
          <a:stretch>
            <a:fillRect/>
          </a:stretch>
        </p:blipFill>
        <p:spPr>
          <a:xfrm>
            <a:off x="2326144" y="2293938"/>
            <a:ext cx="4596497" cy="3703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NoWay_day3_pt2_slide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4400" y="575887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0" y="1333500"/>
            <a:ext cx="91059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 If you decided to publish the tomato story…                  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      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                               </a:t>
            </a:r>
          </a:p>
          <a:p>
            <a:pPr algn="ctr">
              <a:defRPr/>
            </a:pPr>
            <a:r>
              <a:rPr lang="en-US" sz="3200" i="1" dirty="0" smtClean="0">
                <a:solidFill>
                  <a:srgbClr val="FFB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Congratulations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        </a:t>
            </a:r>
          </a:p>
          <a:p>
            <a:pPr algn="ctr"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Tim will still have his job when he gets back!</a:t>
            </a:r>
          </a:p>
          <a:p>
            <a:pPr algn="ctr"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The editor already has Tim’s next assignment.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It’s a story about some very unusual animals…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i="1" dirty="0"/>
          </a:p>
        </p:txBody>
      </p:sp>
      <p:pic>
        <p:nvPicPr>
          <p:cNvPr id="2" name="NoWay_day3_pt2_slide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8036" y="545869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0" y="72029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…tiny giraffes! This guy claims to have bred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miniature animals he calls “lap giraffes.”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24145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Are they for real?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It’ll be up to Tim to find out!</a:t>
            </a:r>
            <a:endParaRPr lang="en-US" sz="2400" dirty="0"/>
          </a:p>
        </p:txBody>
      </p:sp>
      <p:pic>
        <p:nvPicPr>
          <p:cNvPr id="2" name="NoWay_day3_pt2_slide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61309" y="536592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5864" y="2357955"/>
            <a:ext cx="75607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Black"/>
                <a:cs typeface="Arial Black"/>
              </a:rPr>
              <a:t>Slide </a:t>
            </a:r>
            <a:r>
              <a:rPr lang="en-US" sz="1400" dirty="0" smtClean="0">
                <a:latin typeface="Arial Black"/>
                <a:cs typeface="Arial Black"/>
              </a:rPr>
              <a:t>11, top &amp; bottom: </a:t>
            </a:r>
            <a:r>
              <a:rPr lang="en-US" sz="1400" dirty="0">
                <a:latin typeface="Arial Black"/>
                <a:ea typeface="ＭＳ Ｐゴシック" charset="-128"/>
                <a:cs typeface="Arial Black"/>
              </a:rPr>
              <a:t>http://www.inhabitat.com/2007/06/30/mickey-mouse-sustainable-farming-at-disney-worlds-epcot-center/</a:t>
            </a:r>
          </a:p>
          <a:p>
            <a:endParaRPr lang="en-US" sz="1400" dirty="0">
              <a:latin typeface="Arial Black"/>
              <a:cs typeface="Arial Black"/>
            </a:endParaRPr>
          </a:p>
          <a:p>
            <a:r>
              <a:rPr lang="en-US" sz="1400" dirty="0" smtClean="0">
                <a:latin typeface="Arial Black"/>
                <a:ea typeface="ＭＳ Ｐゴシック" charset="-128"/>
                <a:cs typeface="Arial Black"/>
              </a:rPr>
              <a:t>Slide 12: </a:t>
            </a:r>
            <a:r>
              <a:rPr lang="en-US" sz="1400" dirty="0" smtClean="0">
                <a:latin typeface="Arial Black"/>
                <a:ea typeface="ＭＳ Ｐゴシック" charset="-128"/>
                <a:cs typeface="Arial Black"/>
              </a:rPr>
              <a:t>Steve Conley (http</a:t>
            </a:r>
            <a:r>
              <a:rPr lang="en-US" sz="1400" dirty="0">
                <a:latin typeface="Arial Black"/>
                <a:ea typeface="ＭＳ Ｐゴシック" charset="-128"/>
                <a:cs typeface="Arial Black"/>
              </a:rPr>
              <a:t>://</a:t>
            </a:r>
            <a:r>
              <a:rPr lang="en-US" sz="1400" dirty="0" err="1">
                <a:latin typeface="Arial Black"/>
                <a:ea typeface="ＭＳ Ｐゴシック" charset="-128"/>
                <a:cs typeface="Arial Black"/>
              </a:rPr>
              <a:t>thephotogardenbee.com</a:t>
            </a:r>
            <a:r>
              <a:rPr lang="en-US" sz="1400" dirty="0" smtClean="0">
                <a:latin typeface="Arial Black"/>
                <a:ea typeface="ＭＳ Ｐゴシック" charset="-128"/>
                <a:cs typeface="Arial Black"/>
              </a:rPr>
              <a:t>/)</a:t>
            </a:r>
            <a:endParaRPr lang="en-US" sz="1400" dirty="0">
              <a:latin typeface="Arial Black"/>
              <a:cs typeface="Arial Black"/>
            </a:endParaRPr>
          </a:p>
          <a:p>
            <a:endParaRPr lang="en-US" sz="1400" dirty="0" smtClean="0"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233827"/>
            <a:ext cx="305466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rial Black"/>
                <a:cs typeface="Arial Black"/>
              </a:rPr>
              <a:t>Photo Credits</a:t>
            </a:r>
            <a:endParaRPr lang="en-US" sz="3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097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07949" y="295275"/>
            <a:ext cx="894080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These are the resources that you’ll use to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check the science claims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in the story. They come from reliable sources, so you can trust the information in them.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NoWay_day3_pt1_slide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61309" y="5562600"/>
            <a:ext cx="812800" cy="8128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70939" y="1890280"/>
            <a:ext cx="7602121" cy="4728738"/>
            <a:chOff x="450414" y="2033155"/>
            <a:chExt cx="7602121" cy="4728738"/>
          </a:xfrm>
        </p:grpSpPr>
        <p:grpSp>
          <p:nvGrpSpPr>
            <p:cNvPr id="23" name="Group 22"/>
            <p:cNvGrpSpPr/>
            <p:nvPr/>
          </p:nvGrpSpPr>
          <p:grpSpPr>
            <a:xfrm>
              <a:off x="450414" y="2033155"/>
              <a:ext cx="2152668" cy="2789102"/>
              <a:chOff x="774814" y="3940521"/>
              <a:chExt cx="2152668" cy="2789102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794300" y="3940521"/>
                <a:ext cx="2098548" cy="271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814" y="3943818"/>
                <a:ext cx="2152668" cy="2785805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175141" y="2033155"/>
              <a:ext cx="2152667" cy="2789102"/>
              <a:chOff x="774814" y="3940521"/>
              <a:chExt cx="2152667" cy="2789102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794300" y="3940521"/>
                <a:ext cx="2098548" cy="271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814" y="3943818"/>
                <a:ext cx="2152667" cy="278580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5899868" y="2033155"/>
              <a:ext cx="2152667" cy="2789102"/>
              <a:chOff x="774814" y="3940521"/>
              <a:chExt cx="2152667" cy="2789102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794300" y="3940521"/>
                <a:ext cx="2098548" cy="271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814" y="3943818"/>
                <a:ext cx="2152667" cy="2785805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1697038" y="3972791"/>
              <a:ext cx="2152667" cy="2789102"/>
              <a:chOff x="774814" y="3940521"/>
              <a:chExt cx="2152667" cy="278910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794300" y="3940521"/>
                <a:ext cx="2098548" cy="271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814" y="3943818"/>
                <a:ext cx="2152667" cy="2785805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4421765" y="3972791"/>
              <a:ext cx="2152667" cy="2789102"/>
              <a:chOff x="774814" y="3940521"/>
              <a:chExt cx="2152667" cy="2789102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794300" y="3940521"/>
                <a:ext cx="2098548" cy="271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814" y="3943818"/>
                <a:ext cx="2152667" cy="278580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3263" y="4719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TG review slide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12190" y="5308600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158" y="347579"/>
            <a:ext cx="774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Before we get started, let’s remind ourselves how Tim investigates science claims.</a:t>
            </a:r>
          </a:p>
        </p:txBody>
      </p:sp>
      <p:pic>
        <p:nvPicPr>
          <p:cNvPr id="8" name="Picture 7" descr="Screen shot 2013-11-05 at 6.17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63" y="1497261"/>
            <a:ext cx="6209474" cy="46219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2747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8537" y="789733"/>
            <a:ext cx="4033710" cy="538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90805" dist="48387" dir="77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9"/>
          <p:cNvGrpSpPr/>
          <p:nvPr/>
        </p:nvGrpSpPr>
        <p:grpSpPr>
          <a:xfrm>
            <a:off x="1209188" y="3464330"/>
            <a:ext cx="2529171" cy="203685"/>
            <a:chOff x="725639" y="4189280"/>
            <a:chExt cx="3175608" cy="230196"/>
          </a:xfrm>
        </p:grpSpPr>
        <p:sp>
          <p:nvSpPr>
            <p:cNvPr id="38" name="Rectangle 37"/>
            <p:cNvSpPr/>
            <p:nvPr/>
          </p:nvSpPr>
          <p:spPr>
            <a:xfrm>
              <a:off x="725639" y="4189280"/>
              <a:ext cx="3175608" cy="137160"/>
            </a:xfrm>
            <a:prstGeom prst="rect">
              <a:avLst/>
            </a:prstGeom>
            <a:solidFill>
              <a:srgbClr val="DEF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5639" y="4319080"/>
              <a:ext cx="501582" cy="100396"/>
            </a:xfrm>
            <a:prstGeom prst="rect">
              <a:avLst/>
            </a:prstGeom>
            <a:solidFill>
              <a:srgbClr val="DEF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1"/>
          <p:cNvGrpSpPr/>
          <p:nvPr/>
        </p:nvGrpSpPr>
        <p:grpSpPr>
          <a:xfrm>
            <a:off x="1200721" y="4871705"/>
            <a:ext cx="2537638" cy="214120"/>
            <a:chOff x="725639" y="5834549"/>
            <a:chExt cx="2867928" cy="241989"/>
          </a:xfrm>
        </p:grpSpPr>
        <p:sp>
          <p:nvSpPr>
            <p:cNvPr id="32" name="Rectangle 31"/>
            <p:cNvSpPr/>
            <p:nvPr/>
          </p:nvSpPr>
          <p:spPr>
            <a:xfrm>
              <a:off x="725639" y="5834549"/>
              <a:ext cx="2867928" cy="137160"/>
            </a:xfrm>
            <a:prstGeom prst="rect">
              <a:avLst/>
            </a:prstGeom>
            <a:solidFill>
              <a:srgbClr val="DEF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5639" y="5964874"/>
              <a:ext cx="1044730" cy="111664"/>
            </a:xfrm>
            <a:prstGeom prst="rect">
              <a:avLst/>
            </a:prstGeom>
            <a:solidFill>
              <a:srgbClr val="DEF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02" y="808799"/>
            <a:ext cx="4146249" cy="53657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42394" y="2221251"/>
            <a:ext cx="4308586" cy="354297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97155" dist="35687" dir="82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ushroomWorksheet_Resource-Claim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53" y="2322680"/>
            <a:ext cx="4254827" cy="30907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1727" y="2763951"/>
            <a:ext cx="3452862" cy="1016000"/>
          </a:xfrm>
          <a:prstGeom prst="rect">
            <a:avLst/>
          </a:prstGeom>
          <a:solidFill>
            <a:srgbClr val="DEFF2F"/>
          </a:solidFill>
          <a:effectLst>
            <a:outerShdw blurRad="79375" dist="139700" dir="8580000" sx="103000" sy="103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Mushrooms do not require light to grow, and may react negatively to too much light.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0" name="Striped Right Arrow 29"/>
          <p:cNvSpPr/>
          <p:nvPr/>
        </p:nvSpPr>
        <p:spPr>
          <a:xfrm>
            <a:off x="3978561" y="3298747"/>
            <a:ext cx="775523" cy="359675"/>
          </a:xfrm>
          <a:prstGeom prst="stripedRightArrow">
            <a:avLst>
              <a:gd name="adj1" fmla="val 50000"/>
              <a:gd name="adj2" fmla="val 78972"/>
            </a:avLst>
          </a:prstGeom>
          <a:effectLst>
            <a:outerShdw blurRad="52705" dist="73787" dir="66600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14"/>
          <p:cNvGrpSpPr/>
          <p:nvPr/>
        </p:nvGrpSpPr>
        <p:grpSpPr>
          <a:xfrm>
            <a:off x="4874217" y="3298687"/>
            <a:ext cx="3972563" cy="584776"/>
            <a:chOff x="4874217" y="3332555"/>
            <a:chExt cx="3972563" cy="584776"/>
          </a:xfrm>
        </p:grpSpPr>
        <p:sp>
          <p:nvSpPr>
            <p:cNvPr id="35" name="Rectangle 34"/>
            <p:cNvSpPr/>
            <p:nvPr/>
          </p:nvSpPr>
          <p:spPr>
            <a:xfrm>
              <a:off x="5412946" y="3332555"/>
              <a:ext cx="343383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- </a:t>
              </a:r>
              <a:r>
                <a:rPr lang="en-US" sz="16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Mushrooms don’t need light </a:t>
              </a:r>
            </a:p>
            <a:p>
              <a:r>
                <a:rPr lang="en-US" sz="16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in order to grow</a:t>
              </a:r>
              <a:r>
                <a:rPr lang="en-US" sz="1600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.</a:t>
              </a:r>
              <a:endParaRPr lang="en-US" sz="1600" dirty="0">
                <a:solidFill>
                  <a:srgbClr val="000090"/>
                </a:solidFill>
                <a:latin typeface="Handwriting - Dakota"/>
                <a:cs typeface="Handwriting - Dakot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4217" y="333255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B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85087" y="3836889"/>
            <a:ext cx="3452862" cy="1248936"/>
          </a:xfrm>
          <a:prstGeom prst="rect">
            <a:avLst/>
          </a:prstGeom>
          <a:solidFill>
            <a:srgbClr val="DEFF2F"/>
          </a:solidFill>
          <a:effectLst>
            <a:outerShdw blurRad="79375" dist="139700" dir="8580000" sx="103000" sy="103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Mushrooms require lots of moisture in the air, so they commonly grow in quite humid environments.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9" name="Striped Right Arrow 28"/>
          <p:cNvSpPr/>
          <p:nvPr/>
        </p:nvSpPr>
        <p:spPr>
          <a:xfrm>
            <a:off x="4004485" y="4129685"/>
            <a:ext cx="775523" cy="359675"/>
          </a:xfrm>
          <a:prstGeom prst="stripedRightArrow">
            <a:avLst>
              <a:gd name="adj1" fmla="val 50000"/>
              <a:gd name="adj2" fmla="val 78972"/>
            </a:avLst>
          </a:prstGeom>
          <a:effectLst>
            <a:outerShdw blurRad="52705" dist="73787" dir="66600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33"/>
          <p:cNvGrpSpPr/>
          <p:nvPr/>
        </p:nvGrpSpPr>
        <p:grpSpPr>
          <a:xfrm>
            <a:off x="4874217" y="4034013"/>
            <a:ext cx="3972563" cy="584776"/>
            <a:chOff x="4874217" y="3332555"/>
            <a:chExt cx="3972563" cy="584776"/>
          </a:xfrm>
        </p:grpSpPr>
        <p:sp>
          <p:nvSpPr>
            <p:cNvPr id="36" name="Rectangle 35"/>
            <p:cNvSpPr/>
            <p:nvPr/>
          </p:nvSpPr>
          <p:spPr>
            <a:xfrm>
              <a:off x="5412946" y="3332555"/>
              <a:ext cx="343383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- Mushrooms </a:t>
              </a:r>
              <a:r>
                <a:rPr lang="en-US" sz="16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need moisture</a:t>
              </a:r>
            </a:p>
            <a:p>
              <a:r>
                <a:rPr lang="en-US" sz="16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and humidity.</a:t>
              </a:r>
              <a:endParaRPr lang="en-US" sz="1600" dirty="0">
                <a:solidFill>
                  <a:srgbClr val="000090"/>
                </a:solidFill>
                <a:latin typeface="Handwriting - Dakota"/>
                <a:cs typeface="Handwriting - Dakot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74217" y="333255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B</a:t>
              </a:r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8301" y="5699346"/>
            <a:ext cx="4298479" cy="172189"/>
          </a:xfrm>
          <a:prstGeom prst="rect">
            <a:avLst/>
          </a:prstGeom>
          <a:effectLst>
            <a:outerShdw blurRad="76200" dist="38100" dir="858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Straight Connector 23"/>
          <p:cNvCxnSpPr/>
          <p:nvPr/>
        </p:nvCxnSpPr>
        <p:spPr>
          <a:xfrm>
            <a:off x="4636793" y="3027680"/>
            <a:ext cx="4080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TG review slide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91873" y="54980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8" grpId="0" animBg="1"/>
      <p:bldP spid="30" grpId="0" animBg="1"/>
      <p:bldP spid="2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14094" y="690880"/>
            <a:ext cx="4981271" cy="585496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22555" dist="35687" dir="786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94" y="423530"/>
            <a:ext cx="4864045" cy="6294647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2749081" y="1909245"/>
            <a:ext cx="3812587" cy="584776"/>
            <a:chOff x="2952280" y="1706045"/>
            <a:chExt cx="3812587" cy="584776"/>
          </a:xfrm>
        </p:grpSpPr>
        <p:sp>
          <p:nvSpPr>
            <p:cNvPr id="26" name="Rectangle 25"/>
            <p:cNvSpPr/>
            <p:nvPr/>
          </p:nvSpPr>
          <p:spPr>
            <a:xfrm>
              <a:off x="3491009" y="1706045"/>
              <a:ext cx="3273858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- Mushrooms don’t need light </a:t>
              </a:r>
            </a:p>
            <a:p>
              <a:r>
                <a:rPr lang="en-US" sz="16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in order to grow</a:t>
              </a:r>
              <a:r>
                <a:rPr lang="en-US" sz="1600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.</a:t>
              </a:r>
              <a:endParaRPr lang="en-US" sz="1600" dirty="0">
                <a:solidFill>
                  <a:srgbClr val="000090"/>
                </a:solidFill>
                <a:latin typeface="Handwriting - Dakota"/>
                <a:cs typeface="Handwriting - Dakot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52280" y="1706045"/>
              <a:ext cx="20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B</a:t>
              </a:r>
              <a:endParaRPr lang="en-US" dirty="0"/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2749081" y="2633341"/>
            <a:ext cx="3880319" cy="602714"/>
            <a:chOff x="2952280" y="2450461"/>
            <a:chExt cx="3880319" cy="602714"/>
          </a:xfrm>
        </p:grpSpPr>
        <p:sp>
          <p:nvSpPr>
            <p:cNvPr id="30" name="Rectangle 29"/>
            <p:cNvSpPr/>
            <p:nvPr/>
          </p:nvSpPr>
          <p:spPr>
            <a:xfrm>
              <a:off x="3491008" y="2468399"/>
              <a:ext cx="334159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- Mushrooms need </a:t>
              </a:r>
              <a:r>
                <a:rPr lang="en-US" sz="16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moisture</a:t>
              </a:r>
            </a:p>
            <a:p>
              <a:r>
                <a:rPr lang="en-US" sz="16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and humidity.</a:t>
              </a:r>
              <a:endParaRPr lang="en-US" sz="1600" dirty="0">
                <a:solidFill>
                  <a:srgbClr val="000090"/>
                </a:solidFill>
                <a:latin typeface="Handwriting - Dakota"/>
                <a:cs typeface="Handwriting - Dakot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52280" y="2450461"/>
              <a:ext cx="20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B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05850" y="4355196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023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>
              <a:solidFill>
                <a:srgbClr val="B023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1675" y="4951215"/>
            <a:ext cx="3995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Handwriting - Dakota"/>
                <a:cs typeface="Handwriting - Dakota"/>
              </a:rPr>
              <a:t>dark = no </a:t>
            </a:r>
            <a:r>
              <a:rPr lang="en-US" b="1" dirty="0" smtClean="0">
                <a:solidFill>
                  <a:srgbClr val="000090"/>
                </a:solidFill>
                <a:latin typeface="Handwriting - Dakota"/>
                <a:cs typeface="Handwriting - Dakota"/>
              </a:rPr>
              <a:t>light</a:t>
            </a:r>
          </a:p>
          <a:p>
            <a:r>
              <a:rPr lang="en-US" b="1" dirty="0">
                <a:solidFill>
                  <a:srgbClr val="000090"/>
                </a:solidFill>
                <a:latin typeface="Handwriting - Dakota"/>
                <a:cs typeface="Handwriting - Dakota"/>
              </a:rPr>
              <a:t>damp = moisture</a:t>
            </a:r>
            <a:endParaRPr lang="en-US" b="1" dirty="0" smtClean="0">
              <a:solidFill>
                <a:srgbClr val="000090"/>
              </a:solidFill>
              <a:latin typeface="Handwriting - Dakota"/>
              <a:cs typeface="Handwriting - Dakot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48560" y="1645920"/>
            <a:ext cx="436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TG review slide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13263" y="51911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1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6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83" fill="hold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4" decel="50000" autoRev="1" fill="hold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14094" y="690880"/>
            <a:ext cx="4981271" cy="585496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22555" dist="35687" dir="786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54" y="413636"/>
            <a:ext cx="4852893" cy="6280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7548" y="4107486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023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>
              <a:solidFill>
                <a:srgbClr val="B023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1675" y="4696938"/>
            <a:ext cx="4052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Handwriting - Dakota"/>
                <a:cs typeface="Handwriting - Dakota"/>
              </a:rPr>
              <a:t>Mushrooms don’t use photosynthesis.</a:t>
            </a:r>
            <a:endParaRPr lang="en-US" b="1" dirty="0" smtClean="0">
              <a:solidFill>
                <a:srgbClr val="000090"/>
              </a:solidFill>
              <a:latin typeface="Handwriting - Dakota"/>
              <a:cs typeface="Handwriting - Dakota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2738804" y="1899085"/>
            <a:ext cx="3822864" cy="830997"/>
            <a:chOff x="2942003" y="1706045"/>
            <a:chExt cx="3822864" cy="830997"/>
          </a:xfrm>
        </p:grpSpPr>
        <p:sp>
          <p:nvSpPr>
            <p:cNvPr id="12" name="Rectangle 11"/>
            <p:cNvSpPr/>
            <p:nvPr/>
          </p:nvSpPr>
          <p:spPr>
            <a:xfrm>
              <a:off x="3491009" y="1706045"/>
              <a:ext cx="32738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- Plants grow through photosynthesis, and mushrooms by decomposition. </a:t>
              </a:r>
              <a:endParaRPr lang="en-US" sz="1600" dirty="0">
                <a:solidFill>
                  <a:srgbClr val="000090"/>
                </a:solidFill>
                <a:latin typeface="Handwriting - Dakota"/>
                <a:cs typeface="Handwriting - Dakot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42003" y="1706045"/>
              <a:ext cx="226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C</a:t>
              </a:r>
              <a:endParaRPr lang="en-US" dirty="0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448560" y="1625600"/>
            <a:ext cx="3901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5"/>
          <p:cNvGrpSpPr/>
          <p:nvPr/>
        </p:nvGrpSpPr>
        <p:grpSpPr>
          <a:xfrm>
            <a:off x="2738804" y="2883231"/>
            <a:ext cx="3603694" cy="563069"/>
            <a:chOff x="4874217" y="3332555"/>
            <a:chExt cx="3603694" cy="563069"/>
          </a:xfrm>
        </p:grpSpPr>
        <p:sp>
          <p:nvSpPr>
            <p:cNvPr id="17" name="Rectangle 16"/>
            <p:cNvSpPr/>
            <p:nvPr/>
          </p:nvSpPr>
          <p:spPr>
            <a:xfrm>
              <a:off x="5412945" y="3341626"/>
              <a:ext cx="306496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- Green </a:t>
              </a:r>
              <a:r>
                <a:rPr lang="en-US" sz="1500" b="1" dirty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plants need sunlight to grow. Mushrooms don’t. </a:t>
              </a:r>
              <a:endParaRPr lang="en-US" sz="1500" dirty="0">
                <a:solidFill>
                  <a:srgbClr val="000090"/>
                </a:solidFill>
                <a:latin typeface="Handwriting - Dakota"/>
                <a:cs typeface="Handwriting - Dakot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4217" y="3332555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andwriting - Dakota"/>
                  <a:cs typeface="Handwriting - Dakota"/>
                </a:rPr>
                <a:t>E</a:t>
              </a:r>
              <a:endParaRPr lang="en-US" dirty="0"/>
            </a:p>
          </p:txBody>
        </p:sp>
      </p:grpSp>
      <p:pic>
        <p:nvPicPr>
          <p:cNvPr id="6" name="TG review slide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04716" y="5392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6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83" fill="hold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4" decel="50000" autoRev="1" fill="hold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G review slide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18084" y="5383463"/>
            <a:ext cx="812800" cy="812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1387901">
            <a:off x="818918" y="653320"/>
            <a:ext cx="7570615" cy="5639295"/>
            <a:chOff x="818918" y="653320"/>
            <a:chExt cx="7570615" cy="5639295"/>
          </a:xfrm>
        </p:grpSpPr>
        <p:sp>
          <p:nvSpPr>
            <p:cNvPr id="10" name="Rectangle 9"/>
            <p:cNvSpPr/>
            <p:nvPr/>
          </p:nvSpPr>
          <p:spPr>
            <a:xfrm>
              <a:off x="818918" y="653320"/>
              <a:ext cx="7570615" cy="5639295"/>
            </a:xfrm>
            <a:prstGeom prst="rect">
              <a:avLst/>
            </a:prstGeom>
            <a:solidFill>
              <a:schemeClr val="bg1"/>
            </a:solidFill>
            <a:effectLst>
              <a:outerShdw blurRad="122555" dist="48387" dir="5400000" sx="101000" sy="10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5196" y="653320"/>
              <a:ext cx="7558059" cy="5639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 rot="20677038">
            <a:off x="1348191" y="1948339"/>
            <a:ext cx="64171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gradFill flip="none" rotWithShape="1">
                  <a:gsLst>
                    <a:gs pos="0">
                      <a:srgbClr val="9C1F00"/>
                    </a:gs>
                    <a:gs pos="100000">
                      <a:srgbClr val="CE2900"/>
                    </a:gs>
                  </a:gsLst>
                  <a:lin ang="0" scaled="1"/>
                  <a:tileRect/>
                </a:gradFill>
                <a:effectLst>
                  <a:outerShdw blurRad="53975" dist="25400" dir="2700000" algn="tl" rotWithShape="0">
                    <a:srgbClr val="000000">
                      <a:alpha val="43000"/>
                    </a:srgbClr>
                  </a:outerShdw>
                </a:effectLst>
                <a:latin typeface="Rockwell Extra Bold"/>
                <a:cs typeface="Rockwell Extra Bold"/>
              </a:rPr>
              <a:t>DO NOT </a:t>
            </a:r>
          </a:p>
          <a:p>
            <a:pPr algn="ctr"/>
            <a:r>
              <a:rPr lang="en-US" sz="9600" b="1" dirty="0" smtClean="0">
                <a:gradFill flip="none" rotWithShape="1">
                  <a:gsLst>
                    <a:gs pos="0">
                      <a:srgbClr val="9C1F00"/>
                    </a:gs>
                    <a:gs pos="100000">
                      <a:srgbClr val="CE2900"/>
                    </a:gs>
                  </a:gsLst>
                  <a:lin ang="0" scaled="1"/>
                  <a:tileRect/>
                </a:gradFill>
                <a:effectLst>
                  <a:outerShdw blurRad="53975" dist="25400" dir="2700000" algn="tl" rotWithShape="0">
                    <a:srgbClr val="000000">
                      <a:alpha val="43000"/>
                    </a:srgbClr>
                  </a:outerShdw>
                </a:effectLst>
                <a:latin typeface="Rockwell Extra Bold"/>
                <a:cs typeface="Rockwell Extra Bold"/>
              </a:rPr>
              <a:t>PUBLISH </a:t>
            </a:r>
            <a:endParaRPr lang="en-US" sz="9600" b="1" dirty="0">
              <a:gradFill flip="none" rotWithShape="1">
                <a:gsLst>
                  <a:gs pos="0">
                    <a:srgbClr val="9C1F00"/>
                  </a:gs>
                  <a:gs pos="100000">
                    <a:srgbClr val="CE2900"/>
                  </a:gs>
                </a:gsLst>
                <a:lin ang="0" scaled="1"/>
                <a:tileRect/>
              </a:gradFill>
              <a:effectLst>
                <a:outerShdw blurRad="53975" dist="25400" dir="2700000" algn="tl" rotWithShape="0">
                  <a:srgbClr val="000000">
                    <a:alpha val="43000"/>
                  </a:srgbClr>
                </a:outerShdw>
              </a:effectLst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5445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1511300"/>
            <a:ext cx="83082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2800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Arial Black"/>
                <a:cs typeface="Helvetica"/>
              </a:rPr>
              <a:t>PAUSE THE SLIDESHOW HERE.</a:t>
            </a:r>
          </a:p>
          <a:p>
            <a:pPr algn="ctr">
              <a:defRPr/>
            </a:pPr>
            <a:endParaRPr 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Arial Black"/>
              <a:cs typeface="Helvetica"/>
            </a:endParaRPr>
          </a:p>
          <a:p>
            <a:pPr algn="ctr">
              <a:defRPr/>
            </a:pPr>
            <a:endParaRPr 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Arial Black"/>
              <a:cs typeface="Helvetica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Arial Black"/>
                <a:cs typeface="Helvetica"/>
              </a:rPr>
              <a:t>CONTINUE IT AFTER STUDENTS HAVE </a:t>
            </a:r>
            <a:b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Arial Black"/>
                <a:cs typeface="Helvetica"/>
              </a:rPr>
            </a:b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Arial Black"/>
                <a:cs typeface="Helvetica"/>
              </a:rPr>
              <a:t>FINISHED CHECKING THE STORY.</a:t>
            </a:r>
          </a:p>
          <a:p>
            <a:pPr>
              <a:defRPr/>
            </a:pPr>
            <a:endParaRPr lang="en-US" sz="3600" dirty="0" smtClean="0">
              <a:solidFill>
                <a:srgbClr val="FFB4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>
              <a:defRPr/>
            </a:pPr>
            <a:endParaRPr lang="en-US" sz="4400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      </a:t>
            </a:r>
            <a:endParaRPr lang="en-US" sz="3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9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697038" y="20447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3009901"/>
            <a:ext cx="627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</a:t>
            </a:r>
            <a:endParaRPr lang="en-US" sz="36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NoWay_day3_pt2_slide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61491" y="5749923"/>
            <a:ext cx="812800" cy="812800"/>
          </a:xfrm>
          <a:prstGeom prst="rect">
            <a:avLst/>
          </a:prstGeom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3472" y="976564"/>
            <a:ext cx="489585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Did anyone find evidence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that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supported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 the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claims in this story? </a:t>
            </a:r>
          </a:p>
          <a:p>
            <a:pPr algn="ctr"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Did anyone find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counterevidence that 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contradicted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any </a:t>
            </a: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of the claims?</a:t>
            </a: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Should the editor publish it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?</a:t>
            </a: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750510" y="1763964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368" y="5145954"/>
            <a:ext cx="5011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i="1" dirty="0" smtClean="0">
                <a:solidFill>
                  <a:srgbClr val="FFB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WAY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or</a:t>
            </a:r>
            <a:r>
              <a:rPr lang="en-US" sz="4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4000" i="1" dirty="0" smtClean="0">
                <a:solidFill>
                  <a:srgbClr val="FFB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NO WAY?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cs typeface="Arial Black"/>
              </a:rPr>
              <a:t> 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67" y="817632"/>
            <a:ext cx="3963924" cy="5129784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10369</TotalTime>
  <Words>811</Words>
  <Application>Microsoft Macintosh PowerPoint</Application>
  <PresentationFormat>On-screen Show (4:3)</PresentationFormat>
  <Paragraphs>118</Paragraphs>
  <Slides>15</Slides>
  <Notes>14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Nelson</dc:creator>
  <cp:lastModifiedBy>Bronwyn Taggart</cp:lastModifiedBy>
  <cp:revision>362</cp:revision>
  <cp:lastPrinted>2011-07-06T00:27:24Z</cp:lastPrinted>
  <dcterms:created xsi:type="dcterms:W3CDTF">2013-11-25T21:46:58Z</dcterms:created>
  <dcterms:modified xsi:type="dcterms:W3CDTF">2014-02-25T17:56:19Z</dcterms:modified>
</cp:coreProperties>
</file>