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406" r:id="rId2"/>
    <p:sldId id="375" r:id="rId3"/>
    <p:sldId id="392" r:id="rId4"/>
    <p:sldId id="424" r:id="rId5"/>
    <p:sldId id="446" r:id="rId6"/>
    <p:sldId id="436" r:id="rId7"/>
    <p:sldId id="437" r:id="rId8"/>
    <p:sldId id="438" r:id="rId9"/>
    <p:sldId id="439" r:id="rId10"/>
    <p:sldId id="435" r:id="rId11"/>
    <p:sldId id="426" r:id="rId12"/>
    <p:sldId id="427" r:id="rId13"/>
    <p:sldId id="442" r:id="rId14"/>
    <p:sldId id="441" r:id="rId15"/>
    <p:sldId id="443" r:id="rId16"/>
    <p:sldId id="444" r:id="rId17"/>
    <p:sldId id="445" r:id="rId18"/>
    <p:sldId id="440" r:id="rId19"/>
    <p:sldId id="429" r:id="rId20"/>
    <p:sldId id="447"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1pPr>
    <a:lvl2pPr marL="4572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2pPr>
    <a:lvl3pPr marL="9144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3pPr>
    <a:lvl4pPr marL="13716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4pPr>
    <a:lvl5pPr marL="1828800" algn="l" defTabSz="457200" rtl="0" fontAlgn="base">
      <a:spcBef>
        <a:spcPct val="0"/>
      </a:spcBef>
      <a:spcAft>
        <a:spcPct val="0"/>
      </a:spcAft>
      <a:defRPr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kern="1200">
        <a:solidFill>
          <a:schemeClr val="tx1"/>
        </a:solidFill>
        <a:latin typeface="Arial" pitchFamily="-110" charset="0"/>
        <a:ea typeface="ＭＳ Ｐゴシック" pitchFamily="-110" charset="-128"/>
        <a:cs typeface="ＭＳ Ｐゴシック" pitchFamily="-110"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313C4"/>
    <a:srgbClr val="0E1DFF"/>
    <a:srgbClr val="060AD7"/>
    <a:srgbClr val="311AFF"/>
    <a:srgbClr val="231CFF"/>
    <a:srgbClr val="2215CA"/>
    <a:srgbClr val="FFB400"/>
    <a:srgbClr val="2D00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7" autoAdjust="0"/>
    <p:restoredTop sz="90278" autoAdjust="0"/>
  </p:normalViewPr>
  <p:slideViewPr>
    <p:cSldViewPr snapToGrid="0" snapToObjects="1">
      <p:cViewPr>
        <p:scale>
          <a:sx n="150" d="100"/>
          <a:sy n="150" d="100"/>
        </p:scale>
        <p:origin x="-1616" y="144"/>
      </p:cViewPr>
      <p:guideLst>
        <p:guide orient="horz" pos="276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7A890AD-2C78-7A49-869A-66A04A9F69C0}" type="datetime1">
              <a:rPr lang="en-US"/>
              <a:pPr>
                <a:defRPr/>
              </a:pPr>
              <a:t>2/24/14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7FE4E7BF-35EB-DB43-AF26-CF46947D1FFD}" type="slidenum">
              <a:rPr lang="en-US"/>
              <a:pPr>
                <a:defRPr/>
              </a:pPr>
              <a:t>‹#›</a:t>
            </a:fld>
            <a:endParaRPr lang="en-US" dirty="0"/>
          </a:p>
        </p:txBody>
      </p:sp>
    </p:spTree>
    <p:extLst>
      <p:ext uri="{BB962C8B-B14F-4D97-AF65-F5344CB8AC3E}">
        <p14:creationId xmlns:p14="http://schemas.microsoft.com/office/powerpoint/2010/main" val="154416782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ＭＳ Ｐゴシック" pitchFamily="2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1C2222DB-C438-8049-BB92-51A47649CC3F}"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7FE4E7BF-35EB-DB43-AF26-CF46947D1FFD}"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D7276215-041A-E241-9C90-22127792D039}"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dirty="0" smtClean="0">
              <a:solidFill>
                <a:schemeClr val="tx1"/>
              </a:solidFill>
              <a:latin typeface="+mn-lt"/>
              <a:ea typeface="ＭＳ Ｐゴシック" pitchFamily="26" charset="-128"/>
              <a:cs typeface="ＭＳ Ｐゴシック" pitchFamily="26" charset="-128"/>
            </a:endParaRPr>
          </a:p>
        </p:txBody>
      </p:sp>
      <p:sp>
        <p:nvSpPr>
          <p:cNvPr id="4" name="Slide Number Placeholder 3"/>
          <p:cNvSpPr>
            <a:spLocks noGrp="1"/>
          </p:cNvSpPr>
          <p:nvPr>
            <p:ph type="sldNum" sz="quarter" idx="5"/>
          </p:nvPr>
        </p:nvSpPr>
        <p:spPr/>
        <p:txBody>
          <a:bodyPr/>
          <a:lstStyle/>
          <a:p>
            <a:pPr>
              <a:defRPr/>
            </a:pPr>
            <a:fld id="{D7276215-041A-E241-9C90-22127792D039}"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0" charset="-128"/>
                <a:cs typeface="ＭＳ Ｐゴシック" pitchFamily="-110" charset="-128"/>
              </a:rPr>
              <a:t> </a:t>
            </a:r>
          </a:p>
          <a:p>
            <a:endParaRPr lang="en-US" dirty="0" smtClean="0">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95DC7E43-AEF1-894A-856B-418AE2E54E17}"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0" charset="-128"/>
                <a:cs typeface="ＭＳ Ｐゴシック" pitchFamily="-110" charset="-128"/>
              </a:rPr>
              <a:t> </a:t>
            </a:r>
          </a:p>
          <a:p>
            <a:endParaRPr lang="en-US" dirty="0" smtClean="0">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95DC7E43-AEF1-894A-856B-418AE2E54E17}"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0" charset="-128"/>
                <a:cs typeface="ＭＳ Ｐゴシック" pitchFamily="-110" charset="-128"/>
              </a:rPr>
              <a:t> </a:t>
            </a:r>
          </a:p>
          <a:p>
            <a:endParaRPr lang="en-US" dirty="0" smtClean="0">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95DC7E43-AEF1-894A-856B-418AE2E54E17}"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0" charset="-128"/>
                <a:cs typeface="ＭＳ Ｐゴシック" pitchFamily="-110" charset="-128"/>
              </a:rPr>
              <a:t> </a:t>
            </a:r>
          </a:p>
          <a:p>
            <a:endParaRPr lang="en-US" dirty="0" smtClean="0">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95DC7E43-AEF1-894A-856B-418AE2E54E17}"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dirty="0" smtClean="0">
              <a:solidFill>
                <a:schemeClr val="tx1"/>
              </a:solidFill>
              <a:latin typeface="+mn-lt"/>
              <a:ea typeface="ＭＳ Ｐゴシック" pitchFamily="26" charset="-128"/>
              <a:cs typeface="ＭＳ Ｐゴシック" pitchFamily="26" charset="-128"/>
            </a:endParaRPr>
          </a:p>
        </p:txBody>
      </p:sp>
      <p:sp>
        <p:nvSpPr>
          <p:cNvPr id="4" name="Slide Number Placeholder 3"/>
          <p:cNvSpPr>
            <a:spLocks noGrp="1"/>
          </p:cNvSpPr>
          <p:nvPr>
            <p:ph type="sldNum" sz="quarter" idx="5"/>
          </p:nvPr>
        </p:nvSpPr>
        <p:spPr/>
        <p:txBody>
          <a:bodyPr/>
          <a:lstStyle/>
          <a:p>
            <a:pPr>
              <a:defRPr/>
            </a:pPr>
            <a:fld id="{D7276215-041A-E241-9C90-22127792D039}"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200" kern="1200" dirty="0" smtClean="0">
              <a:solidFill>
                <a:schemeClr val="tx1"/>
              </a:solidFill>
              <a:latin typeface="+mn-lt"/>
              <a:ea typeface="ＭＳ Ｐゴシック" pitchFamily="26" charset="-128"/>
              <a:cs typeface="ＭＳ Ｐゴシック" pitchFamily="26" charset="-128"/>
            </a:endParaRPr>
          </a:p>
        </p:txBody>
      </p:sp>
      <p:sp>
        <p:nvSpPr>
          <p:cNvPr id="4" name="Slide Number Placeholder 3"/>
          <p:cNvSpPr>
            <a:spLocks noGrp="1"/>
          </p:cNvSpPr>
          <p:nvPr>
            <p:ph type="sldNum" sz="quarter" idx="5"/>
          </p:nvPr>
        </p:nvSpPr>
        <p:spPr/>
        <p:txBody>
          <a:bodyPr/>
          <a:lstStyle/>
          <a:p>
            <a:pPr>
              <a:defRPr/>
            </a:pPr>
            <a:fld id="{D7276215-041A-E241-9C90-22127792D039}"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a:p>
            <a:endParaRPr lang="en-US" b="1" dirty="0"/>
          </a:p>
        </p:txBody>
      </p:sp>
      <p:sp>
        <p:nvSpPr>
          <p:cNvPr id="4" name="Slide Number Placeholder 3"/>
          <p:cNvSpPr>
            <a:spLocks noGrp="1"/>
          </p:cNvSpPr>
          <p:nvPr>
            <p:ph type="sldNum" sz="quarter" idx="10"/>
          </p:nvPr>
        </p:nvSpPr>
        <p:spPr/>
        <p:txBody>
          <a:bodyPr/>
          <a:lstStyle/>
          <a:p>
            <a:pPr>
              <a:defRPr/>
            </a:pPr>
            <a:fld id="{7FE4E7BF-35EB-DB43-AF26-CF46947D1FFD}"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0" i="0" smtClean="0"/>
              <a:t>2)</a:t>
            </a:r>
            <a:r>
              <a:rPr lang="en-US" b="1" i="1" baseline="0" smtClean="0"/>
              <a:t> </a:t>
            </a:r>
            <a:r>
              <a:rPr lang="en-US" smtClean="0"/>
              <a:t>The editor is considering the</a:t>
            </a:r>
            <a:r>
              <a:rPr lang="en-US" baseline="0" smtClean="0"/>
              <a:t> </a:t>
            </a:r>
            <a:r>
              <a:rPr lang="en-US" smtClean="0"/>
              <a:t>stories for a section about amazing natural wonders. Students will search for evidence for and against any claims made in these</a:t>
            </a:r>
            <a:r>
              <a:rPr lang="en-US" baseline="0" smtClean="0"/>
              <a:t> </a:t>
            </a:r>
            <a:r>
              <a:rPr lang="en-US" smtClean="0"/>
              <a:t>stories.</a:t>
            </a:r>
            <a:r>
              <a:rPr lang="en-US" baseline="0" smtClean="0"/>
              <a:t> </a:t>
            </a:r>
            <a:r>
              <a:rPr lang="en-US" smtClean="0"/>
              <a:t>If students find no counterevidence in the research resources, they should recommend the story for publication. But if they find counterevidence that invalidates one of the claims on which the story depends, they will have disproven the story as a whole. </a:t>
            </a:r>
          </a:p>
          <a:p>
            <a:pPr>
              <a:defRPr/>
            </a:pPr>
            <a:r>
              <a:rPr lang="en-US" i="1" smtClean="0"/>
              <a:t> </a:t>
            </a:r>
            <a:endParaRPr lang="en-US" smtClean="0"/>
          </a:p>
          <a:p>
            <a:pPr>
              <a:defRPr/>
            </a:pPr>
            <a:endParaRPr lang="en-US" dirty="0"/>
          </a:p>
        </p:txBody>
      </p:sp>
      <p:sp>
        <p:nvSpPr>
          <p:cNvPr id="4" name="Slide Number Placeholder 3"/>
          <p:cNvSpPr>
            <a:spLocks noGrp="1"/>
          </p:cNvSpPr>
          <p:nvPr>
            <p:ph type="sldNum" sz="quarter" idx="5"/>
          </p:nvPr>
        </p:nvSpPr>
        <p:spPr/>
        <p:txBody>
          <a:bodyPr/>
          <a:lstStyle/>
          <a:p>
            <a:pPr>
              <a:defRPr/>
            </a:pPr>
            <a:fld id="{ECA17830-3FF0-C64D-B500-A0AFB6802E53}"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110" charset="-128"/>
              <a:cs typeface="ＭＳ Ｐゴシック" pitchFamily="-110" charset="-128"/>
            </a:endParaRPr>
          </a:p>
          <a:p>
            <a:endParaRPr lang="en-US" dirty="0" smtClean="0">
              <a:ea typeface="ＭＳ Ｐゴシック" pitchFamily="-110" charset="-128"/>
              <a:cs typeface="ＭＳ Ｐゴシック" pitchFamily="-110" charset="-128"/>
            </a:endParaRPr>
          </a:p>
          <a:p>
            <a:endParaRPr lang="en-US" dirty="0" smtClean="0">
              <a:ea typeface="ＭＳ Ｐゴシック" pitchFamily="-110" charset="-128"/>
              <a:cs typeface="ＭＳ Ｐゴシック" pitchFamily="-110" charset="-128"/>
            </a:endParaRPr>
          </a:p>
          <a:p>
            <a:endParaRPr lang="en-US" dirty="0" smtClean="0">
              <a:ea typeface="ＭＳ Ｐゴシック" pitchFamily="-110" charset="-128"/>
              <a:cs typeface="ＭＳ Ｐゴシック" pitchFamily="-110" charset="-128"/>
            </a:endParaRPr>
          </a:p>
          <a:p>
            <a:endParaRPr lang="en-US" dirty="0" smtClean="0">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970EB461-4F3C-0D44-8FCA-284539C58405}"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110" charset="-128"/>
              <a:cs typeface="ＭＳ Ｐゴシック" pitchFamily="-110" charset="-128"/>
            </a:endParaRPr>
          </a:p>
          <a:p>
            <a:endParaRPr lang="en-US" dirty="0" smtClean="0">
              <a:ea typeface="ＭＳ Ｐゴシック" pitchFamily="-110" charset="-128"/>
              <a:cs typeface="ＭＳ Ｐゴシック" pitchFamily="-110" charset="-128"/>
            </a:endParaRPr>
          </a:p>
          <a:p>
            <a:endParaRPr lang="en-US" dirty="0" smtClean="0">
              <a:ea typeface="ＭＳ Ｐゴシック" pitchFamily="-110" charset="-128"/>
              <a:cs typeface="ＭＳ Ｐゴシック" pitchFamily="-110" charset="-128"/>
            </a:endParaRPr>
          </a:p>
          <a:p>
            <a:endParaRPr lang="en-US" dirty="0" smtClean="0">
              <a:ea typeface="ＭＳ Ｐゴシック" pitchFamily="-110" charset="-128"/>
              <a:cs typeface="ＭＳ Ｐゴシック" pitchFamily="-110" charset="-128"/>
            </a:endParaRPr>
          </a:p>
          <a:p>
            <a:endParaRPr lang="en-US" dirty="0" smtClean="0">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970EB461-4F3C-0D44-8FCA-284539C58405}"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VO: Before we get started,</a:t>
            </a:r>
            <a:r>
              <a:rPr lang="en-US" b="0" baseline="0" dirty="0" smtClean="0"/>
              <a:t> let’s remind ourselves how Tim investigates science claims.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b="1"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pPr>
              <a:defRPr/>
            </a:pPr>
            <a:fld id="{7FE4E7BF-35EB-DB43-AF26-CF46947D1FFD}"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VO: Tim goes through each resource looking for information about the claim he’s investigating. When he finds any info that applies to the</a:t>
            </a:r>
            <a:r>
              <a:rPr lang="en-US" baseline="0" dirty="0" smtClean="0"/>
              <a:t> claim, he summarizes it in his “Checking Claims” form.</a:t>
            </a:r>
          </a:p>
        </p:txBody>
      </p:sp>
      <p:sp>
        <p:nvSpPr>
          <p:cNvPr id="4" name="Slide Number Placeholder 3"/>
          <p:cNvSpPr>
            <a:spLocks noGrp="1"/>
          </p:cNvSpPr>
          <p:nvPr>
            <p:ph type="sldNum" sz="quarter" idx="10"/>
          </p:nvPr>
        </p:nvSpPr>
        <p:spPr/>
        <p:txBody>
          <a:bodyPr/>
          <a:lstStyle/>
          <a:p>
            <a:fld id="{838C4563-B134-B848-9218-7887FFD38A25}" type="slidenum">
              <a:rPr lang="en-US" smtClean="0"/>
              <a:pPr/>
              <a:t>6</a:t>
            </a:fld>
            <a:endParaRPr lang="en-US" dirty="0"/>
          </a:p>
        </p:txBody>
      </p:sp>
    </p:spTree>
    <p:extLst>
      <p:ext uri="{BB962C8B-B14F-4D97-AF65-F5344CB8AC3E}">
        <p14:creationId xmlns:p14="http://schemas.microsoft.com/office/powerpoint/2010/main" val="23514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he’s found</a:t>
            </a:r>
            <a:r>
              <a:rPr lang="en-US" sz="1200" kern="1200" baseline="0" dirty="0" smtClean="0">
                <a:solidFill>
                  <a:schemeClr val="tx1"/>
                </a:solidFill>
                <a:effectLst/>
                <a:latin typeface="+mn-lt"/>
                <a:ea typeface="+mn-ea"/>
                <a:cs typeface="+mn-cs"/>
              </a:rPr>
              <a:t> info about each claim, Tim moves on to the final and most important step of the process. He decides if the info supports or contradicts the claim. </a:t>
            </a:r>
            <a:r>
              <a:rPr lang="en-US" sz="1200" kern="1200" dirty="0" smtClean="0">
                <a:solidFill>
                  <a:schemeClr val="tx1"/>
                </a:solidFill>
                <a:effectLst/>
                <a:latin typeface="+mn-lt"/>
                <a:ea typeface="ＭＳ Ｐゴシック" pitchFamily="26" charset="-128"/>
                <a:cs typeface="ＭＳ Ｐゴシック" pitchFamily="26" charset="-128"/>
              </a:rPr>
              <a:t>When he investigated the mushroom story, he </a:t>
            </a:r>
            <a:r>
              <a:rPr lang="en-US" sz="1200" kern="1200" baseline="0" dirty="0" smtClean="0">
                <a:solidFill>
                  <a:schemeClr val="tx1"/>
                </a:solidFill>
                <a:effectLst/>
                <a:latin typeface="+mn-lt"/>
                <a:ea typeface="ＭＳ Ｐゴシック" pitchFamily="26" charset="-128"/>
                <a:cs typeface="ＭＳ Ｐゴシック" pitchFamily="26" charset="-128"/>
              </a:rPr>
              <a:t>found info that supported two of the claims.</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8C4563-B134-B848-9218-7887FFD38A25}" type="slidenum">
              <a:rPr lang="en-US" smtClean="0"/>
              <a:pPr/>
              <a:t>7</a:t>
            </a:fld>
            <a:endParaRPr lang="en-US" dirty="0"/>
          </a:p>
        </p:txBody>
      </p:sp>
    </p:spTree>
    <p:extLst>
      <p:ext uri="{BB962C8B-B14F-4D97-AF65-F5344CB8AC3E}">
        <p14:creationId xmlns:p14="http://schemas.microsoft.com/office/powerpoint/2010/main" val="23514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VO: But the info he found for claim 3 contradicted the claim.</a:t>
            </a:r>
          </a:p>
        </p:txBody>
      </p:sp>
      <p:sp>
        <p:nvSpPr>
          <p:cNvPr id="4" name="Slide Number Placeholder 3"/>
          <p:cNvSpPr>
            <a:spLocks noGrp="1"/>
          </p:cNvSpPr>
          <p:nvPr>
            <p:ph type="sldNum" sz="quarter" idx="10"/>
          </p:nvPr>
        </p:nvSpPr>
        <p:spPr/>
        <p:txBody>
          <a:bodyPr/>
          <a:lstStyle/>
          <a:p>
            <a:fld id="{838C4563-B134-B848-9218-7887FFD38A25}" type="slidenum">
              <a:rPr lang="en-US" smtClean="0"/>
              <a:pPr/>
              <a:t>8</a:t>
            </a:fld>
            <a:endParaRPr lang="en-US" dirty="0"/>
          </a:p>
        </p:txBody>
      </p:sp>
    </p:spTree>
    <p:extLst>
      <p:ext uri="{BB962C8B-B14F-4D97-AF65-F5344CB8AC3E}">
        <p14:creationId xmlns:p14="http://schemas.microsoft.com/office/powerpoint/2010/main" val="23514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So Tim told the editor not to publish</a:t>
            </a:r>
            <a:r>
              <a:rPr lang="en-US" u="none" baseline="0" dirty="0" smtClean="0"/>
              <a:t> that story. Those are the rules at no-</a:t>
            </a:r>
            <a:r>
              <a:rPr lang="en-US" u="none" baseline="0" dirty="0" err="1" smtClean="0"/>
              <a:t>way.com</a:t>
            </a:r>
            <a:r>
              <a:rPr lang="en-US" u="none" baseline="0" dirty="0" smtClean="0"/>
              <a:t>. Remember, if you find evidence that contradicts </a:t>
            </a:r>
            <a:r>
              <a:rPr lang="en-US" u="sng" baseline="0" dirty="0" smtClean="0"/>
              <a:t>any</a:t>
            </a:r>
            <a:r>
              <a:rPr lang="en-US" u="none" baseline="0" dirty="0" smtClean="0"/>
              <a:t> of the science claims, you should not publish the story. But if none of the claims can be refuted, then the story can be published. Good luck!</a:t>
            </a:r>
            <a:endParaRPr lang="en-US" sz="1200" u="none" kern="120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838C4563-B134-B848-9218-7887FFD38A25}" type="slidenum">
              <a:rPr lang="en-US" smtClean="0"/>
              <a:pPr/>
              <a:t>9</a:t>
            </a:fld>
            <a:endParaRPr lang="en-US"/>
          </a:p>
        </p:txBody>
      </p:sp>
    </p:spTree>
    <p:extLst>
      <p:ext uri="{BB962C8B-B14F-4D97-AF65-F5344CB8AC3E}">
        <p14:creationId xmlns:p14="http://schemas.microsoft.com/office/powerpoint/2010/main" val="2401231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AEEF5D1-7A16-6047-9406-AD4EDD9897AF}" type="datetime1">
              <a:rPr lang="en-US"/>
              <a:pPr>
                <a:defRPr/>
              </a:pPr>
              <a:t>2/24/14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01085B7-BFC1-EE40-B1DF-926B418635B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5A3C4D-3089-8F41-B975-9D9E38F8AEAD}" type="datetime1">
              <a:rPr lang="en-US"/>
              <a:pPr>
                <a:defRPr/>
              </a:pPr>
              <a:t>2/24/14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F3D5CD-A169-514E-949B-3C32D97175A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44142C-D542-EF45-A753-095786769F49}" type="datetime1">
              <a:rPr lang="en-US"/>
              <a:pPr>
                <a:defRPr/>
              </a:pPr>
              <a:t>2/24/14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2781B1D-98B0-2246-BE38-CD37A6C261C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DC1476-240D-F744-92AF-72684789BDA3}" type="datetime1">
              <a:rPr lang="en-US"/>
              <a:pPr>
                <a:defRPr/>
              </a:pPr>
              <a:t>2/24/14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8930AAD-8F54-2C47-AF5E-9F874098352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C36FD28-F144-5442-95EE-0E1F67C18CB7}" type="datetime1">
              <a:rPr lang="en-US"/>
              <a:pPr>
                <a:defRPr/>
              </a:pPr>
              <a:t>2/24/14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156A4E3-461A-504F-8F2E-D97A1C53509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DBBAD60-182B-3440-9D39-169902687B24}" type="datetime1">
              <a:rPr lang="en-US"/>
              <a:pPr>
                <a:defRPr/>
              </a:pPr>
              <a:t>2/24/14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6D7E93E-7024-0B42-8951-8C1DD48AB72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F92F303-9440-0449-A26E-A7C07EA9ABDF}" type="datetime1">
              <a:rPr lang="en-US"/>
              <a:pPr>
                <a:defRPr/>
              </a:pPr>
              <a:t>2/24/14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D999497-9823-3344-AC72-D54899487DF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211902C-DA37-824C-AA36-0872385EEE77}" type="datetime1">
              <a:rPr lang="en-US"/>
              <a:pPr>
                <a:defRPr/>
              </a:pPr>
              <a:t>2/24/14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B75D7EEE-C8EC-E749-B1AB-86EDDE70CEB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C6D6B-401A-8142-8945-9031E13E9D78}" type="datetime1">
              <a:rPr lang="en-US"/>
              <a:pPr>
                <a:defRPr/>
              </a:pPr>
              <a:t>2/24/14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FDEAD0B-B5E6-5641-B795-388E89629C9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B9B77F-38DB-BE41-ACBB-79EB2172644D}" type="datetime1">
              <a:rPr lang="en-US"/>
              <a:pPr>
                <a:defRPr/>
              </a:pPr>
              <a:t>2/24/14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4D8D77B-F254-054D-88C3-40531683544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ACA595-14E6-814E-9216-79F965F03B1D}" type="datetime1">
              <a:rPr lang="en-US"/>
              <a:pPr>
                <a:defRPr/>
              </a:pPr>
              <a:t>2/24/14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18FA1B-4255-0B40-92DC-B2CBDA63566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F0FC7E59-E97E-8344-BED5-7292AA5745F1}" type="datetime1">
              <a:rPr lang="en-US"/>
              <a:pPr>
                <a:defRPr/>
              </a:pPr>
              <a:t>2/24/14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AAEEA306-A8AE-0F45-849F-FF99B3AF4123}"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6" charset="-128"/>
          <a:cs typeface="ＭＳ Ｐゴシック" pitchFamily="26" charset="-128"/>
        </a:defRPr>
      </a:lvl1pPr>
      <a:lvl2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2pPr>
      <a:lvl3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3pPr>
      <a:lvl4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4pPr>
      <a:lvl5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5pPr>
      <a:lvl6pPr marL="4572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6pPr>
      <a:lvl7pPr marL="9144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7pPr>
      <a:lvl8pPr marL="13716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8pPr>
      <a:lvl9pPr marL="18288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9pPr>
    </p:titleStyle>
    <p:body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ＭＳ Ｐゴシック" pitchFamily="26" charset="-128"/>
          <a:cs typeface="+mn-cs"/>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ＭＳ Ｐゴシック" pitchFamily="26" charset="-128"/>
          <a:cs typeface="+mn-cs"/>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ＭＳ Ｐゴシック" pitchFamily="26" charset="-128"/>
          <a:cs typeface="+mn-cs"/>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png"/><Relationship Id="rId9" Type="http://schemas.openxmlformats.org/officeDocument/2006/relationships/image" Target="../media/image6.jpe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2.png"/><Relationship Id="rId6" Type="http://schemas.openxmlformats.org/officeDocument/2006/relationships/image" Target="../media/image8.emf"/><Relationship Id="rId1" Type="http://schemas.microsoft.com/office/2007/relationships/media" Target="../media/media10.wav"/><Relationship Id="rId2" Type="http://schemas.openxmlformats.org/officeDocument/2006/relationships/audio" Target="../media/media10.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2.png"/><Relationship Id="rId6" Type="http://schemas.openxmlformats.org/officeDocument/2006/relationships/image" Target="../media/image26.jpeg"/><Relationship Id="rId1" Type="http://schemas.microsoft.com/office/2007/relationships/media" Target="../media/media11.wav"/><Relationship Id="rId2" Type="http://schemas.openxmlformats.org/officeDocument/2006/relationships/audio" Target="../media/media1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2.png"/><Relationship Id="rId6" Type="http://schemas.openxmlformats.org/officeDocument/2006/relationships/image" Target="../media/image18.png"/><Relationship Id="rId1" Type="http://schemas.microsoft.com/office/2007/relationships/media" Target="../media/media12.wav"/><Relationship Id="rId2" Type="http://schemas.openxmlformats.org/officeDocument/2006/relationships/audio" Target="../media/media12.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15.png"/><Relationship Id="rId1" Type="http://schemas.microsoft.com/office/2007/relationships/media" Target="../media/media13.wav"/><Relationship Id="rId2" Type="http://schemas.openxmlformats.org/officeDocument/2006/relationships/audio" Target="../media/media13.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13.png"/><Relationship Id="rId1" Type="http://schemas.microsoft.com/office/2007/relationships/media" Target="../media/media14.wav"/><Relationship Id="rId2" Type="http://schemas.openxmlformats.org/officeDocument/2006/relationships/audio" Target="../media/media14.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2.png"/><Relationship Id="rId6" Type="http://schemas.openxmlformats.org/officeDocument/2006/relationships/image" Target="../media/image17.png"/><Relationship Id="rId1" Type="http://schemas.microsoft.com/office/2007/relationships/media" Target="../media/media15.wav"/><Relationship Id="rId2" Type="http://schemas.openxmlformats.org/officeDocument/2006/relationships/audio" Target="../media/media15.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2.png"/><Relationship Id="rId1" Type="http://schemas.microsoft.com/office/2007/relationships/media" Target="../media/media16.wav"/><Relationship Id="rId2" Type="http://schemas.openxmlformats.org/officeDocument/2006/relationships/audio" Target="../media/media16.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2.png"/><Relationship Id="rId6" Type="http://schemas.openxmlformats.org/officeDocument/2006/relationships/image" Target="../media/image27.png"/><Relationship Id="rId1" Type="http://schemas.microsoft.com/office/2007/relationships/media" Target="../media/media17.wav"/><Relationship Id="rId2" Type="http://schemas.openxmlformats.org/officeDocument/2006/relationships/audio" Target="../media/media17.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2.png"/><Relationship Id="rId1" Type="http://schemas.microsoft.com/office/2007/relationships/media" Target="../media/media18.wav"/><Relationship Id="rId2" Type="http://schemas.openxmlformats.org/officeDocument/2006/relationships/audio" Target="../media/media18.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2.png"/><Relationship Id="rId6" Type="http://schemas.openxmlformats.org/officeDocument/2006/relationships/image" Target="../media/image7.jpe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lickr.com/photos/rebelcan/5171294244/" TargetMode="External"/><Relationship Id="rId3" Type="http://schemas.openxmlformats.org/officeDocument/2006/relationships/hyperlink" Target="http://www.flickr.com/photos/shalvas/4782107423/"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2.png"/><Relationship Id="rId6" Type="http://schemas.openxmlformats.org/officeDocument/2006/relationships/image" Target="../media/image8.emf"/><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 Type="http://schemas.microsoft.com/office/2007/relationships/media" Target="../media/media4.wav"/><Relationship Id="rId2" Type="http://schemas.openxmlformats.org/officeDocument/2006/relationships/audio" Target="../media/media4.wav"/><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2.png"/><Relationship Id="rId6" Type="http://schemas.openxmlformats.org/officeDocument/2006/relationships/image" Target="../media/image19.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3.emf"/><Relationship Id="rId6"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4.emf"/><Relationship Id="rId6"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png"/><Relationship Id="rId6" Type="http://schemas.openxmlformats.org/officeDocument/2006/relationships/image" Target="../media/image25.emf"/><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Way_day2_pt1_slide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1453" y="5793205"/>
            <a:ext cx="812800" cy="812800"/>
          </a:xfrm>
          <a:prstGeom prst="rect">
            <a:avLst/>
          </a:prstGeom>
        </p:spPr>
      </p:pic>
      <p:sp>
        <p:nvSpPr>
          <p:cNvPr id="14" name="TextBox 3"/>
          <p:cNvSpPr txBox="1">
            <a:spLocks noChangeArrowheads="1"/>
          </p:cNvSpPr>
          <p:nvPr/>
        </p:nvSpPr>
        <p:spPr bwMode="auto">
          <a:xfrm>
            <a:off x="0" y="5499100"/>
            <a:ext cx="9144000" cy="461665"/>
          </a:xfrm>
          <a:prstGeom prst="rect">
            <a:avLst/>
          </a:prstGeom>
          <a:noFill/>
          <a:ln w="9525">
            <a:noFill/>
            <a:miter lim="800000"/>
            <a:headEnd/>
            <a:tailEnd/>
          </a:ln>
        </p:spPr>
        <p:txBody>
          <a:bodyPr wrap="square">
            <a:prstTxWarp prst="textNoShape">
              <a:avLst/>
            </a:prstTxWarp>
            <a:spAutoFit/>
          </a:bodyPr>
          <a:lstStyle/>
          <a:p>
            <a:pPr algn="ctr">
              <a:defRPr/>
            </a:pPr>
            <a:r>
              <a:rPr lang="en-US" sz="2400" dirty="0" smtClean="0">
                <a:solidFill>
                  <a:srgbClr val="FFFFFF"/>
                </a:solidFill>
                <a:effectLst>
                  <a:outerShdw blurRad="38100" dist="38100" dir="2700000" algn="tl">
                    <a:srgbClr val="000000"/>
                  </a:outerShdw>
                </a:effectLst>
                <a:latin typeface="Arial Black"/>
                <a:ea typeface="Arial Black"/>
                <a:cs typeface="Arial Black"/>
              </a:rPr>
              <a:t>Okay, </a:t>
            </a:r>
            <a:r>
              <a:rPr lang="en-US" sz="2400" dirty="0" smtClean="0">
                <a:effectLst>
                  <a:outerShdw blurRad="38100" dist="38100" dir="2700000" algn="tl">
                    <a:srgbClr val="000000"/>
                  </a:outerShdw>
                </a:effectLst>
                <a:latin typeface="Arial Black"/>
                <a:ea typeface="Arial Black"/>
                <a:cs typeface="Arial Black"/>
              </a:rPr>
              <a:t>it’s time to start </a:t>
            </a:r>
            <a:r>
              <a:rPr lang="en-US" sz="2400" dirty="0" smtClean="0">
                <a:solidFill>
                  <a:srgbClr val="FF0000"/>
                </a:solidFill>
                <a:effectLst>
                  <a:outerShdw blurRad="38100" dist="38100" dir="2700000" algn="tl">
                    <a:srgbClr val="000000"/>
                  </a:outerShdw>
                </a:effectLst>
                <a:latin typeface="Arial Black"/>
                <a:ea typeface="Arial Black"/>
                <a:cs typeface="Arial Black"/>
              </a:rPr>
              <a:t>checking some stories.</a:t>
            </a:r>
            <a:r>
              <a:rPr lang="en-US" sz="2400" dirty="0" smtClean="0">
                <a:effectLst>
                  <a:outerShdw blurRad="38100" dist="38100" dir="2700000" algn="tl">
                    <a:srgbClr val="000000"/>
                  </a:outerShdw>
                </a:effectLst>
                <a:latin typeface="Arial Black"/>
                <a:ea typeface="Arial Black"/>
                <a:cs typeface="Arial Black"/>
              </a:rPr>
              <a:t> </a:t>
            </a:r>
            <a:endParaRPr lang="en-US" sz="2400" dirty="0">
              <a:solidFill>
                <a:srgbClr val="FFFFFF"/>
              </a:solidFill>
              <a:effectLst>
                <a:outerShdw blurRad="38100" dist="38100" dir="2700000" algn="tl">
                  <a:srgbClr val="000000"/>
                </a:outerShdw>
              </a:effectLst>
              <a:latin typeface="Arial Black"/>
              <a:ea typeface="Arial Black"/>
              <a:cs typeface="Arial Black"/>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0917" y="225304"/>
            <a:ext cx="3543300" cy="99059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2552" y="1382071"/>
            <a:ext cx="3258495" cy="2443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990" y="1291749"/>
            <a:ext cx="2830425" cy="2117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descr="no_way_staff.jpg"/>
          <p:cNvPicPr>
            <a:picLocks noChangeAspect="1"/>
          </p:cNvPicPr>
          <p:nvPr/>
        </p:nvPicPr>
        <p:blipFill>
          <a:blip r:embed="rId9"/>
          <a:stretch>
            <a:fillRect/>
          </a:stretch>
        </p:blipFill>
        <p:spPr>
          <a:xfrm>
            <a:off x="2443239" y="2483695"/>
            <a:ext cx="3584448" cy="2819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7940675" y="9601"/>
            <a:ext cx="1203325" cy="461665"/>
          </a:xfrm>
          <a:prstGeom prst="rect">
            <a:avLst/>
          </a:prstGeom>
        </p:spPr>
        <p:txBody>
          <a:bodyPr>
            <a:spAutoFit/>
          </a:bodyPr>
          <a:lstStyle/>
          <a:p>
            <a:pPr>
              <a:defRPr/>
            </a:pPr>
            <a:r>
              <a:rPr lang="en-US" sz="2400" dirty="0">
                <a:solidFill>
                  <a:srgbClr val="558ED5"/>
                </a:solidFill>
                <a:effectLst>
                  <a:outerShdw blurRad="38100" dist="38100" dir="2700000" algn="tl">
                    <a:srgbClr val="000000"/>
                  </a:outerShdw>
                </a:effectLst>
                <a:latin typeface="Arial Black"/>
                <a:cs typeface="Arial Black"/>
              </a:rPr>
              <a:t>Day </a:t>
            </a:r>
            <a:r>
              <a:rPr lang="en-US" sz="2400" dirty="0" smtClean="0">
                <a:solidFill>
                  <a:srgbClr val="558ED5"/>
                </a:solidFill>
                <a:effectLst>
                  <a:outerShdw blurRad="38100" dist="38100" dir="2700000" algn="tl">
                    <a:srgbClr val="000000"/>
                  </a:outerShdw>
                </a:effectLst>
                <a:latin typeface="Arial Black"/>
                <a:cs typeface="Arial Black"/>
              </a:rPr>
              <a:t>2</a:t>
            </a:r>
            <a:endParaRPr lang="en-US" sz="2400" dirty="0">
              <a:solidFill>
                <a:srgbClr val="558ED5"/>
              </a:solidFill>
              <a:effectLst>
                <a:outerShdw blurRad="38100" dist="38100" dir="2700000" algn="tl">
                  <a:srgbClr val="000000"/>
                </a:outerShdw>
              </a:effectLst>
              <a:latin typeface="Arial Black"/>
              <a:cs typeface="Arial Black"/>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48"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1511300"/>
            <a:ext cx="8308232" cy="4616648"/>
          </a:xfrm>
          <a:prstGeom prst="rect">
            <a:avLst/>
          </a:prstGeom>
          <a:noFill/>
        </p:spPr>
        <p:txBody>
          <a:bodyPr wrap="square" rtlCol="0">
            <a:spAutoFit/>
          </a:bodyPr>
          <a:lstStyle/>
          <a:p>
            <a:pPr>
              <a:defRPr/>
            </a:pPr>
            <a:endParaRPr lang="en-US" sz="2800" i="1" dirty="0" smtClean="0">
              <a:effectLst>
                <a:outerShdw blurRad="38100" dist="38100" dir="2700000" algn="tl">
                  <a:srgbClr val="000000"/>
                </a:outerShdw>
              </a:effectLst>
              <a:latin typeface="Arial Black"/>
              <a:ea typeface="Arial Black"/>
              <a:cs typeface="Arial Black"/>
            </a:endParaRPr>
          </a:p>
          <a:p>
            <a:pPr algn="ctr">
              <a:defRPr/>
            </a:pPr>
            <a:r>
              <a:rPr lang="en-US" sz="2800" dirty="0" smtClean="0">
                <a:solidFill>
                  <a:srgbClr val="FFFFFF"/>
                </a:solidFill>
                <a:effectLst>
                  <a:outerShdw blurRad="38100" dist="38100" dir="2700000" algn="tl">
                    <a:srgbClr val="000000"/>
                  </a:outerShdw>
                </a:effectLst>
                <a:latin typeface="Helvetica"/>
                <a:ea typeface="Arial Black"/>
                <a:cs typeface="Helvetica"/>
              </a:rPr>
              <a:t>PAUSE THE SLIDESHOW HERE.</a:t>
            </a:r>
          </a:p>
          <a:p>
            <a:pPr algn="ctr">
              <a:defRPr/>
            </a:pPr>
            <a:endParaRPr lang="en-US" sz="2800" dirty="0" smtClean="0">
              <a:solidFill>
                <a:srgbClr val="FFFFFF"/>
              </a:solidFill>
              <a:effectLst>
                <a:outerShdw blurRad="38100" dist="38100" dir="2700000" algn="tl">
                  <a:srgbClr val="000000"/>
                </a:outerShdw>
              </a:effectLst>
              <a:latin typeface="Helvetica"/>
              <a:ea typeface="Arial Black"/>
              <a:cs typeface="Helvetica"/>
            </a:endParaRPr>
          </a:p>
          <a:p>
            <a:pPr algn="ctr">
              <a:defRPr/>
            </a:pPr>
            <a:endParaRPr lang="en-US" sz="2800" dirty="0" smtClean="0">
              <a:solidFill>
                <a:srgbClr val="FFFFFF"/>
              </a:solidFill>
              <a:effectLst>
                <a:outerShdw blurRad="38100" dist="38100" dir="2700000" algn="tl">
                  <a:srgbClr val="000000"/>
                </a:outerShdw>
              </a:effectLst>
              <a:latin typeface="Helvetica"/>
              <a:ea typeface="Arial Black"/>
              <a:cs typeface="Helvetica"/>
            </a:endParaRPr>
          </a:p>
          <a:p>
            <a:pPr algn="ctr">
              <a:defRPr/>
            </a:pPr>
            <a:r>
              <a:rPr lang="en-US" sz="2800" dirty="0" smtClean="0">
                <a:solidFill>
                  <a:srgbClr val="FFFFFF"/>
                </a:solidFill>
                <a:effectLst>
                  <a:outerShdw blurRad="38100" dist="38100" dir="2700000" algn="tl">
                    <a:srgbClr val="000000"/>
                  </a:outerShdw>
                </a:effectLst>
                <a:latin typeface="Helvetica"/>
                <a:ea typeface="Arial Black"/>
                <a:cs typeface="Helvetica"/>
              </a:rPr>
              <a:t>CONTINUE IT AFTER STUDENTS HAVE </a:t>
            </a:r>
            <a:br>
              <a:rPr lang="en-US" sz="2800" dirty="0" smtClean="0">
                <a:solidFill>
                  <a:srgbClr val="FFFFFF"/>
                </a:solidFill>
                <a:effectLst>
                  <a:outerShdw blurRad="38100" dist="38100" dir="2700000" algn="tl">
                    <a:srgbClr val="000000"/>
                  </a:outerShdw>
                </a:effectLst>
                <a:latin typeface="Helvetica"/>
                <a:ea typeface="Arial Black"/>
                <a:cs typeface="Helvetica"/>
              </a:rPr>
            </a:br>
            <a:r>
              <a:rPr lang="en-US" sz="2800" dirty="0" smtClean="0">
                <a:solidFill>
                  <a:srgbClr val="FFFFFF"/>
                </a:solidFill>
                <a:effectLst>
                  <a:outerShdw blurRad="38100" dist="38100" dir="2700000" algn="tl">
                    <a:srgbClr val="000000"/>
                  </a:outerShdw>
                </a:effectLst>
                <a:latin typeface="Helvetica"/>
                <a:ea typeface="Arial Black"/>
                <a:cs typeface="Helvetica"/>
              </a:rPr>
              <a:t>FINISHED CHECKING THE STORY.</a:t>
            </a:r>
          </a:p>
          <a:p>
            <a:pPr>
              <a:defRPr/>
            </a:pPr>
            <a:endParaRPr lang="en-US" sz="3600" dirty="0" smtClean="0">
              <a:solidFill>
                <a:srgbClr val="FFB400"/>
              </a:solidFill>
              <a:effectLst>
                <a:outerShdw blurRad="38100" dist="38100" dir="2700000" algn="tl">
                  <a:srgbClr val="000000"/>
                </a:outerShdw>
              </a:effectLst>
              <a:latin typeface="Arial Black"/>
              <a:ea typeface="Arial Black"/>
              <a:cs typeface="Arial Black"/>
            </a:endParaRPr>
          </a:p>
          <a:p>
            <a:pPr>
              <a:defRPr/>
            </a:pPr>
            <a:endParaRPr lang="en-US" sz="4400" i="1" dirty="0" smtClean="0">
              <a:effectLst>
                <a:outerShdw blurRad="38100" dist="38100" dir="2700000" algn="tl">
                  <a:srgbClr val="000000"/>
                </a:outerShdw>
              </a:effectLst>
              <a:latin typeface="Arial Black"/>
              <a:ea typeface="Arial Black"/>
              <a:cs typeface="Arial Black"/>
            </a:endParaRPr>
          </a:p>
          <a:p>
            <a:pPr>
              <a:defRPr/>
            </a:pPr>
            <a:r>
              <a:rPr lang="en-US" sz="2800" i="1" dirty="0" smtClean="0">
                <a:effectLst>
                  <a:outerShdw blurRad="38100" dist="38100" dir="2700000" algn="tl">
                    <a:srgbClr val="000000"/>
                  </a:outerShdw>
                </a:effectLst>
                <a:latin typeface="Arial Black"/>
                <a:ea typeface="Arial Black"/>
                <a:cs typeface="Arial Black"/>
              </a:rPr>
              <a:t>       </a:t>
            </a:r>
            <a:endParaRPr lang="en-US" sz="3200" dirty="0" smtClean="0">
              <a:solidFill>
                <a:srgbClr val="FF0000"/>
              </a:solidFill>
            </a:endParaRPr>
          </a:p>
          <a:p>
            <a:endParaRPr lang="en-US" dirty="0"/>
          </a:p>
        </p:txBody>
      </p:sp>
    </p:spTree>
    <p:extLst>
      <p:ext uri="{BB962C8B-B14F-4D97-AF65-F5344CB8AC3E}">
        <p14:creationId xmlns:p14="http://schemas.microsoft.com/office/powerpoint/2010/main" val="1941778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13" name="TextBox 12"/>
          <p:cNvSpPr txBox="1"/>
          <p:nvPr/>
        </p:nvSpPr>
        <p:spPr>
          <a:xfrm>
            <a:off x="7848600" y="3009901"/>
            <a:ext cx="627063" cy="646331"/>
          </a:xfrm>
          <a:prstGeom prst="rect">
            <a:avLst/>
          </a:prstGeom>
          <a:noFill/>
        </p:spPr>
        <p:txBody>
          <a:bodyPr wrap="square">
            <a:spAutoFit/>
          </a:bodyPr>
          <a:lstStyle/>
          <a:p>
            <a:pPr>
              <a:defRPr/>
            </a:pPr>
            <a:r>
              <a:rPr lang="en-US" sz="3600" i="1" dirty="0" smtClean="0">
                <a:effectLst>
                  <a:outerShdw blurRad="38100" dist="38100" dir="2700000" algn="tl">
                    <a:srgbClr val="000000"/>
                  </a:outerShdw>
                </a:effectLst>
                <a:latin typeface="Arial Black"/>
                <a:ea typeface="Arial Black"/>
                <a:cs typeface="Arial Black"/>
              </a:rPr>
              <a:t> </a:t>
            </a:r>
            <a:endParaRPr lang="en-US" sz="3600" dirty="0">
              <a:latin typeface="Arial" charset="0"/>
              <a:ea typeface="ＭＳ Ｐゴシック" charset="-128"/>
              <a:cs typeface="ＭＳ Ｐゴシック" charset="-128"/>
            </a:endParaRPr>
          </a:p>
        </p:txBody>
      </p:sp>
      <p:pic>
        <p:nvPicPr>
          <p:cNvPr id="2" name="NoWay_day2_pt2_slide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21284" y="5780633"/>
            <a:ext cx="812800" cy="812800"/>
          </a:xfrm>
          <a:prstGeom prst="rect">
            <a:avLst/>
          </a:prstGeom>
        </p:spPr>
      </p:pic>
      <p:sp>
        <p:nvSpPr>
          <p:cNvPr id="10" name="TextBox 2"/>
          <p:cNvSpPr txBox="1">
            <a:spLocks noChangeArrowheads="1"/>
          </p:cNvSpPr>
          <p:nvPr/>
        </p:nvSpPr>
        <p:spPr bwMode="auto">
          <a:xfrm>
            <a:off x="53472" y="976564"/>
            <a:ext cx="4895855" cy="4524315"/>
          </a:xfrm>
          <a:prstGeom prst="rect">
            <a:avLst/>
          </a:prstGeom>
          <a:noFill/>
          <a:ln w="9525">
            <a:noFill/>
            <a:miter lim="800000"/>
            <a:headEnd/>
            <a:tailEnd/>
          </a:ln>
        </p:spPr>
        <p:txBody>
          <a:bodyPr wrap="square">
            <a:prstTxWarp prst="textNoShape">
              <a:avLst/>
            </a:prstTxWarp>
            <a:spAutoFit/>
          </a:bodyPr>
          <a:lstStyle/>
          <a:p>
            <a:pPr algn="ctr">
              <a:defRPr/>
            </a:pPr>
            <a:r>
              <a:rPr lang="en-US" sz="2400" dirty="0" smtClean="0">
                <a:effectLst>
                  <a:outerShdw blurRad="38100" dist="38100" dir="2700000" algn="tl">
                    <a:srgbClr val="000000"/>
                  </a:outerShdw>
                </a:effectLst>
                <a:latin typeface="Arial Black"/>
                <a:ea typeface="Arial Black"/>
                <a:cs typeface="Arial Black"/>
              </a:rPr>
              <a:t>Did anyone find evidence</a:t>
            </a:r>
            <a:r>
              <a:rPr lang="en-US" sz="2400" dirty="0" smtClean="0">
                <a:solidFill>
                  <a:srgbClr val="FF0000"/>
                </a:solidFill>
                <a:effectLst>
                  <a:outerShdw blurRad="38100" dist="38100" dir="2700000" algn="tl">
                    <a:srgbClr val="000000"/>
                  </a:outerShdw>
                </a:effectLst>
                <a:latin typeface="Arial Black"/>
                <a:ea typeface="Arial Black"/>
                <a:cs typeface="Arial Black"/>
              </a:rPr>
              <a:t> </a:t>
            </a:r>
          </a:p>
          <a:p>
            <a:pPr algn="ctr">
              <a:defRPr/>
            </a:pPr>
            <a:r>
              <a:rPr lang="en-US" sz="2400" dirty="0" smtClean="0">
                <a:effectLst>
                  <a:outerShdw blurRad="38100" dist="38100" dir="2700000" algn="tl">
                    <a:srgbClr val="000000"/>
                  </a:outerShdw>
                </a:effectLst>
                <a:latin typeface="Arial Black"/>
                <a:ea typeface="Arial Black"/>
                <a:cs typeface="Arial Black"/>
              </a:rPr>
              <a:t>that </a:t>
            </a:r>
            <a:r>
              <a:rPr lang="en-US" sz="2400" dirty="0" smtClean="0">
                <a:solidFill>
                  <a:srgbClr val="FF0000"/>
                </a:solidFill>
                <a:effectLst>
                  <a:outerShdw blurRad="38100" dist="38100" dir="2700000" algn="tl">
                    <a:srgbClr val="000000"/>
                  </a:outerShdw>
                </a:effectLst>
                <a:latin typeface="Arial Black"/>
                <a:ea typeface="Arial Black"/>
                <a:cs typeface="Arial Black"/>
              </a:rPr>
              <a:t>supported</a:t>
            </a:r>
            <a:r>
              <a:rPr lang="en-US" sz="2400" dirty="0" smtClean="0">
                <a:effectLst>
                  <a:outerShdw blurRad="38100" dist="38100" dir="2700000" algn="tl">
                    <a:srgbClr val="000000"/>
                  </a:outerShdw>
                </a:effectLst>
                <a:latin typeface="Arial Black"/>
                <a:ea typeface="Arial Black"/>
                <a:cs typeface="Arial Black"/>
              </a:rPr>
              <a:t> the </a:t>
            </a:r>
          </a:p>
          <a:p>
            <a:pPr algn="ctr">
              <a:defRPr/>
            </a:pPr>
            <a:r>
              <a:rPr lang="en-US" sz="2400" dirty="0" smtClean="0">
                <a:effectLst>
                  <a:outerShdw blurRad="38100" dist="38100" dir="2700000" algn="tl">
                    <a:srgbClr val="000000"/>
                  </a:outerShdw>
                </a:effectLst>
                <a:latin typeface="Arial Black"/>
                <a:ea typeface="Arial Black"/>
                <a:cs typeface="Arial Black"/>
              </a:rPr>
              <a:t>claims in this story? </a:t>
            </a:r>
          </a:p>
          <a:p>
            <a:pPr algn="ctr">
              <a:defRPr/>
            </a:pPr>
            <a:endParaRPr lang="en-US" sz="2400" dirty="0" smtClean="0">
              <a:effectLst>
                <a:outerShdw blurRad="38100" dist="38100" dir="2700000" algn="tl">
                  <a:srgbClr val="000000"/>
                </a:outerShdw>
              </a:effectLst>
              <a:latin typeface="Arial Black"/>
              <a:ea typeface="Arial Black"/>
              <a:cs typeface="Arial Black"/>
            </a:endParaRPr>
          </a:p>
          <a:p>
            <a:pPr algn="ctr">
              <a:defRPr/>
            </a:pPr>
            <a:r>
              <a:rPr lang="en-US" sz="2400" dirty="0" smtClean="0">
                <a:effectLst>
                  <a:outerShdw blurRad="38100" dist="38100" dir="2700000" algn="tl">
                    <a:srgbClr val="000000"/>
                  </a:outerShdw>
                </a:effectLst>
                <a:latin typeface="Arial Black"/>
                <a:ea typeface="Arial Black"/>
                <a:cs typeface="Arial Black"/>
              </a:rPr>
              <a:t>Did anyone find </a:t>
            </a:r>
          </a:p>
          <a:p>
            <a:pPr algn="ctr">
              <a:defRPr/>
            </a:pPr>
            <a:r>
              <a:rPr lang="en-US" sz="2400" dirty="0" smtClean="0">
                <a:effectLst>
                  <a:outerShdw blurRad="38100" dist="38100" dir="2700000" algn="tl">
                    <a:srgbClr val="000000"/>
                  </a:outerShdw>
                </a:effectLst>
                <a:latin typeface="Arial Black"/>
                <a:ea typeface="Arial Black"/>
                <a:cs typeface="Arial Black"/>
              </a:rPr>
              <a:t>counterevidence that </a:t>
            </a:r>
          </a:p>
          <a:p>
            <a:pPr algn="ctr">
              <a:defRPr/>
            </a:pPr>
            <a:r>
              <a:rPr lang="en-US" sz="2400" dirty="0" smtClean="0">
                <a:solidFill>
                  <a:srgbClr val="FF0000"/>
                </a:solidFill>
                <a:effectLst>
                  <a:outerShdw blurRad="38100" dist="38100" dir="2700000" algn="tl">
                    <a:srgbClr val="000000"/>
                  </a:outerShdw>
                </a:effectLst>
                <a:latin typeface="Arial Black"/>
                <a:ea typeface="Arial Black"/>
                <a:cs typeface="Arial Black"/>
              </a:rPr>
              <a:t>contradicted </a:t>
            </a:r>
            <a:r>
              <a:rPr lang="en-US" sz="2400" dirty="0" smtClean="0">
                <a:effectLst>
                  <a:outerShdw blurRad="38100" dist="38100" dir="2700000" algn="tl">
                    <a:srgbClr val="000000"/>
                  </a:outerShdw>
                </a:effectLst>
                <a:latin typeface="Arial Black"/>
                <a:ea typeface="Arial Black"/>
                <a:cs typeface="Arial Black"/>
              </a:rPr>
              <a:t>any </a:t>
            </a:r>
          </a:p>
          <a:p>
            <a:pPr algn="ctr">
              <a:defRPr/>
            </a:pPr>
            <a:r>
              <a:rPr lang="en-US" sz="2400" dirty="0" smtClean="0">
                <a:effectLst>
                  <a:outerShdw blurRad="38100" dist="38100" dir="2700000" algn="tl">
                    <a:srgbClr val="000000"/>
                  </a:outerShdw>
                </a:effectLst>
                <a:latin typeface="Arial Black"/>
                <a:ea typeface="Arial Black"/>
                <a:cs typeface="Arial Black"/>
              </a:rPr>
              <a:t>of the claims?</a:t>
            </a:r>
          </a:p>
          <a:p>
            <a:pPr algn="ctr">
              <a:defRPr/>
            </a:pPr>
            <a:endParaRPr lang="en-US" sz="2400" dirty="0">
              <a:solidFill>
                <a:srgbClr val="FF0000"/>
              </a:solidFill>
              <a:effectLst>
                <a:outerShdw blurRad="38100" dist="38100" dir="2700000" algn="tl">
                  <a:srgbClr val="000000"/>
                </a:outerShdw>
              </a:effectLst>
              <a:latin typeface="Arial Black"/>
              <a:ea typeface="Arial Black"/>
              <a:cs typeface="Arial Black"/>
            </a:endParaRPr>
          </a:p>
          <a:p>
            <a:pPr algn="ctr">
              <a:defRPr/>
            </a:pPr>
            <a:r>
              <a:rPr lang="en-US" sz="2400" dirty="0">
                <a:effectLst>
                  <a:outerShdw blurRad="38100" dist="38100" dir="2700000" algn="tl">
                    <a:srgbClr val="000000"/>
                  </a:outerShdw>
                </a:effectLst>
                <a:latin typeface="Arial Black"/>
                <a:ea typeface="Arial Black"/>
                <a:cs typeface="Arial Black"/>
              </a:rPr>
              <a:t>Should the </a:t>
            </a:r>
            <a:r>
              <a:rPr lang="en-US" sz="2400" dirty="0" smtClean="0">
                <a:effectLst>
                  <a:outerShdw blurRad="38100" dist="38100" dir="2700000" algn="tl">
                    <a:srgbClr val="000000"/>
                  </a:outerShdw>
                </a:effectLst>
                <a:latin typeface="Arial Black"/>
                <a:ea typeface="Arial Black"/>
                <a:cs typeface="Arial Black"/>
              </a:rPr>
              <a:t>editor</a:t>
            </a:r>
          </a:p>
          <a:p>
            <a:pPr algn="ctr">
              <a:defRPr/>
            </a:pPr>
            <a:r>
              <a:rPr lang="en-US" sz="2400" dirty="0" smtClean="0">
                <a:effectLst>
                  <a:outerShdw blurRad="38100" dist="38100" dir="2700000" algn="tl">
                    <a:srgbClr val="000000"/>
                  </a:outerShdw>
                </a:effectLst>
                <a:latin typeface="Arial Black"/>
                <a:ea typeface="Arial Black"/>
                <a:cs typeface="Arial Black"/>
              </a:rPr>
              <a:t> </a:t>
            </a:r>
            <a:r>
              <a:rPr lang="en-US" sz="2400" dirty="0">
                <a:effectLst>
                  <a:outerShdw blurRad="38100" dist="38100" dir="2700000" algn="tl">
                    <a:srgbClr val="000000"/>
                  </a:outerShdw>
                </a:effectLst>
                <a:latin typeface="Arial Black"/>
                <a:ea typeface="Arial Black"/>
                <a:cs typeface="Arial Black"/>
              </a:rPr>
              <a:t>publish it</a:t>
            </a:r>
            <a:r>
              <a:rPr lang="en-US" sz="2400" dirty="0" smtClean="0">
                <a:effectLst>
                  <a:outerShdw blurRad="38100" dist="38100" dir="2700000" algn="tl">
                    <a:srgbClr val="000000"/>
                  </a:outerShdw>
                </a:effectLst>
                <a:latin typeface="Arial Black"/>
                <a:ea typeface="Arial Black"/>
                <a:cs typeface="Arial Black"/>
              </a:rPr>
              <a:t>?</a:t>
            </a:r>
          </a:p>
          <a:p>
            <a:pPr algn="ctr">
              <a:defRPr/>
            </a:pPr>
            <a:endParaRPr lang="en-US" sz="2400" dirty="0">
              <a:solidFill>
                <a:srgbClr val="FF0000"/>
              </a:solidFill>
              <a:effectLst>
                <a:outerShdw blurRad="38100" dist="38100" dir="2700000" algn="tl">
                  <a:srgbClr val="000000"/>
                </a:outerShdw>
              </a:effectLst>
              <a:latin typeface="Arial Black"/>
              <a:ea typeface="Arial Black"/>
              <a:cs typeface="Arial Black"/>
            </a:endParaRPr>
          </a:p>
        </p:txBody>
      </p:sp>
      <p:sp>
        <p:nvSpPr>
          <p:cNvPr id="16" name="TextBox 15"/>
          <p:cNvSpPr txBox="1"/>
          <p:nvPr/>
        </p:nvSpPr>
        <p:spPr>
          <a:xfrm>
            <a:off x="13368" y="5145954"/>
            <a:ext cx="5011132" cy="707886"/>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i="1" dirty="0" smtClean="0">
                <a:solidFill>
                  <a:srgbClr val="FFB400"/>
                </a:solidFill>
                <a:effectLst>
                  <a:outerShdw blurRad="38100" dist="38100" dir="2700000" algn="tl">
                    <a:srgbClr val="000000"/>
                  </a:outerShdw>
                </a:effectLst>
                <a:latin typeface="Arial Black"/>
                <a:cs typeface="Arial Black"/>
              </a:rPr>
              <a:t>WAY </a:t>
            </a:r>
            <a:r>
              <a:rPr lang="en-US" sz="4000" i="1" dirty="0" smtClean="0">
                <a:solidFill>
                  <a:srgbClr val="FFFFFF"/>
                </a:solidFill>
                <a:effectLst>
                  <a:outerShdw blurRad="38100" dist="38100" dir="2700000" algn="tl">
                    <a:srgbClr val="000000"/>
                  </a:outerShdw>
                </a:effectLst>
                <a:latin typeface="Arial Black"/>
                <a:cs typeface="Arial Black"/>
              </a:rPr>
              <a:t>or</a:t>
            </a:r>
            <a:r>
              <a:rPr lang="en-US" sz="4000" i="1" dirty="0" smtClean="0">
                <a:effectLst>
                  <a:outerShdw blurRad="38100" dist="38100" dir="2700000" algn="tl">
                    <a:srgbClr val="000000"/>
                  </a:outerShdw>
                </a:effectLst>
                <a:latin typeface="Arial Black"/>
                <a:cs typeface="Arial Black"/>
              </a:rPr>
              <a:t> </a:t>
            </a:r>
            <a:r>
              <a:rPr lang="en-US" sz="4000" i="1" dirty="0" smtClean="0">
                <a:solidFill>
                  <a:srgbClr val="FFB400"/>
                </a:solidFill>
                <a:effectLst>
                  <a:outerShdw blurRad="38100" dist="38100" dir="2700000" algn="tl">
                    <a:srgbClr val="000000"/>
                  </a:outerShdw>
                </a:effectLst>
                <a:latin typeface="Arial Black"/>
                <a:cs typeface="Arial Black"/>
              </a:rPr>
              <a:t>NO WAY?</a:t>
            </a:r>
            <a:r>
              <a:rPr lang="en-US" sz="4000" i="1" dirty="0" smtClean="0">
                <a:solidFill>
                  <a:srgbClr val="FFFFFF"/>
                </a:solidFill>
                <a:effectLst>
                  <a:outerShdw blurRad="38100" dist="38100" dir="2700000" algn="tl">
                    <a:srgbClr val="000000"/>
                  </a:outerShdw>
                </a:effectLst>
                <a:latin typeface="Arial Black"/>
                <a:cs typeface="Arial Black"/>
              </a:rPr>
              <a:t> </a:t>
            </a:r>
            <a:endParaRPr lang="en-US" sz="4000" dirty="0" smtClean="0">
              <a:solidFill>
                <a:srgbClr val="FFFFFF"/>
              </a:solidFill>
            </a:endParaRPr>
          </a:p>
        </p:txBody>
      </p:sp>
      <p:grpSp>
        <p:nvGrpSpPr>
          <p:cNvPr id="8" name="Group 7"/>
          <p:cNvGrpSpPr/>
          <p:nvPr/>
        </p:nvGrpSpPr>
        <p:grpSpPr>
          <a:xfrm rot="844185">
            <a:off x="5044543" y="426215"/>
            <a:ext cx="3740833" cy="4611714"/>
            <a:chOff x="121468" y="-773023"/>
            <a:chExt cx="4253819" cy="5244126"/>
          </a:xfrm>
        </p:grpSpPr>
        <p:sp>
          <p:nvSpPr>
            <p:cNvPr id="9" name="Rectangle 8"/>
            <p:cNvSpPr/>
            <p:nvPr/>
          </p:nvSpPr>
          <p:spPr>
            <a:xfrm rot="16200000">
              <a:off x="-366754" y="-284801"/>
              <a:ext cx="5230264" cy="4253819"/>
            </a:xfrm>
            <a:prstGeom prst="rect">
              <a:avLst/>
            </a:prstGeom>
            <a:solidFill>
              <a:schemeClr val="tx1"/>
            </a:solidFill>
            <a:ln>
              <a:solidFill>
                <a:schemeClr val="tx1"/>
              </a:solidFill>
            </a:ln>
            <a:effectLst>
              <a:outerShdw blurRad="90805" dist="48387" dir="77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897" y="-696484"/>
              <a:ext cx="3993136" cy="5167587"/>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5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flipH="1">
            <a:off x="3795545" y="456563"/>
            <a:ext cx="1390317" cy="584776"/>
          </a:xfrm>
          <a:prstGeom prst="rect">
            <a:avLst/>
          </a:prstGeom>
          <a:noFill/>
          <a:ln w="9525">
            <a:noFill/>
            <a:miter lim="800000"/>
            <a:headEnd/>
            <a:tailEnd/>
          </a:ln>
        </p:spPr>
        <p:txBody>
          <a:bodyPr wrap="square">
            <a:prstTxWarp prst="textNoShape">
              <a:avLst/>
            </a:prstTxWarp>
            <a:spAutoFit/>
          </a:bodyPr>
          <a:lstStyle/>
          <a:p>
            <a:pPr>
              <a:defRPr/>
            </a:pPr>
            <a:r>
              <a:rPr lang="en-US" sz="3200" i="1" dirty="0" smtClean="0">
                <a:solidFill>
                  <a:srgbClr val="FFB400"/>
                </a:solidFill>
                <a:effectLst>
                  <a:outerShdw blurRad="38100" dist="38100" dir="2700000" algn="tl">
                    <a:srgbClr val="000000"/>
                  </a:outerShdw>
                </a:effectLst>
                <a:latin typeface="Arial Black"/>
                <a:ea typeface="Arial Black"/>
                <a:cs typeface="Arial Black"/>
              </a:rPr>
              <a:t>WAY!</a:t>
            </a:r>
            <a:endParaRPr lang="en-US" sz="4400" i="1" dirty="0">
              <a:solidFill>
                <a:srgbClr val="FF0000"/>
              </a:solidFill>
              <a:effectLst>
                <a:outerShdw blurRad="38100" dist="38100" dir="2700000" algn="tl">
                  <a:srgbClr val="000000"/>
                </a:outerShdw>
              </a:effectLst>
              <a:latin typeface="Arial Black"/>
              <a:ea typeface="Arial Black"/>
              <a:cs typeface="Arial Black"/>
            </a:endParaRPr>
          </a:p>
        </p:txBody>
      </p:sp>
      <p:sp>
        <p:nvSpPr>
          <p:cNvPr id="24580"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11" name="TextBox 10"/>
          <p:cNvSpPr txBox="1"/>
          <p:nvPr/>
        </p:nvSpPr>
        <p:spPr>
          <a:xfrm>
            <a:off x="1307933" y="5106260"/>
            <a:ext cx="6365542" cy="830997"/>
          </a:xfrm>
          <a:prstGeom prst="rect">
            <a:avLst/>
          </a:prstGeom>
          <a:noFill/>
        </p:spPr>
        <p:txBody>
          <a:bodyPr wrap="square">
            <a:spAutoFit/>
          </a:bodyPr>
          <a:lstStyle/>
          <a:p>
            <a:pPr algn="ctr">
              <a:defRPr/>
            </a:pPr>
            <a:r>
              <a:rPr lang="en-US" sz="2400" dirty="0" smtClean="0">
                <a:effectLst>
                  <a:outerShdw blurRad="38100" dist="38100" dir="2700000" algn="tl">
                    <a:srgbClr val="000000"/>
                  </a:outerShdw>
                </a:effectLst>
                <a:latin typeface="Arial Black"/>
                <a:ea typeface="Arial Black"/>
                <a:cs typeface="Arial Black"/>
              </a:rPr>
              <a:t>There’s evidence in the resources to </a:t>
            </a:r>
          </a:p>
          <a:p>
            <a:pPr algn="ctr">
              <a:defRPr/>
            </a:pPr>
            <a:r>
              <a:rPr lang="en-US" sz="2400" dirty="0" smtClean="0">
                <a:effectLst>
                  <a:outerShdw blurRad="38100" dist="38100" dir="2700000" algn="tl">
                    <a:srgbClr val="000000"/>
                  </a:outerShdw>
                </a:effectLst>
                <a:latin typeface="Arial Black"/>
                <a:ea typeface="Arial Black"/>
                <a:cs typeface="Arial Black"/>
              </a:rPr>
              <a:t>support </a:t>
            </a:r>
            <a:r>
              <a:rPr lang="en-US" sz="2400" dirty="0" smtClean="0">
                <a:solidFill>
                  <a:srgbClr val="FF0000"/>
                </a:solidFill>
                <a:effectLst>
                  <a:outerShdw blurRad="38100" dist="38100" dir="2700000" algn="tl">
                    <a:srgbClr val="000000"/>
                  </a:outerShdw>
                </a:effectLst>
                <a:latin typeface="Arial Black"/>
                <a:ea typeface="Arial Black"/>
                <a:cs typeface="Arial Black"/>
              </a:rPr>
              <a:t>all</a:t>
            </a:r>
            <a:r>
              <a:rPr lang="en-US" sz="2400" dirty="0" smtClean="0">
                <a:effectLst>
                  <a:outerShdw blurRad="38100" dist="38100" dir="2700000" algn="tl">
                    <a:srgbClr val="000000"/>
                  </a:outerShdw>
                </a:effectLst>
                <a:latin typeface="Arial Black"/>
                <a:ea typeface="Arial Black"/>
                <a:cs typeface="Arial Black"/>
              </a:rPr>
              <a:t> four claims.</a:t>
            </a:r>
            <a:endParaRPr lang="en-US" sz="2800" dirty="0" smtClean="0">
              <a:solidFill>
                <a:srgbClr val="FF0000"/>
              </a:solidFill>
              <a:effectLst>
                <a:outerShdw blurRad="38100" dist="38100" dir="2700000" algn="tl">
                  <a:srgbClr val="000000"/>
                </a:outerShdw>
              </a:effectLst>
              <a:latin typeface="Arial Black"/>
              <a:ea typeface="Arial Black"/>
              <a:cs typeface="Arial Black"/>
            </a:endParaRPr>
          </a:p>
        </p:txBody>
      </p:sp>
      <p:pic>
        <p:nvPicPr>
          <p:cNvPr id="3" name="day2_slide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58716" y="5736747"/>
            <a:ext cx="812800" cy="812800"/>
          </a:xfrm>
          <a:prstGeom prst="rect">
            <a:avLst/>
          </a:prstGeom>
        </p:spPr>
      </p:pic>
      <p:pic>
        <p:nvPicPr>
          <p:cNvPr id="2" name="Picture 1" descr="glass-shatt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8794" y="1312142"/>
            <a:ext cx="5126413" cy="3420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53"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5541878" y="2044700"/>
            <a:ext cx="2875974" cy="1938992"/>
          </a:xfrm>
          <a:prstGeom prst="rect">
            <a:avLst/>
          </a:prstGeom>
          <a:noFill/>
          <a:ln w="9525">
            <a:noFill/>
            <a:miter lim="800000"/>
            <a:headEnd/>
            <a:tailEnd/>
          </a:ln>
        </p:spPr>
        <p:txBody>
          <a:bodyPr wrap="square">
            <a:prstTxWarp prst="textNoShape">
              <a:avLst/>
            </a:prstTxWarp>
            <a:spAutoFit/>
          </a:bodyPr>
          <a:lstStyle/>
          <a:p>
            <a:pPr>
              <a:defRPr/>
            </a:pPr>
            <a:r>
              <a:rPr lang="en-US" sz="2400" dirty="0" smtClean="0">
                <a:effectLst>
                  <a:outerShdw blurRad="38100" dist="38100" dir="2700000" algn="tl">
                    <a:srgbClr val="000000"/>
                  </a:outerShdw>
                </a:effectLst>
                <a:latin typeface="Arial Black"/>
                <a:ea typeface="Arial Black"/>
                <a:cs typeface="Arial Black"/>
              </a:rPr>
              <a:t>This resource confirms the claim that </a:t>
            </a:r>
            <a:r>
              <a:rPr lang="en-US" sz="2400" dirty="0" smtClean="0">
                <a:solidFill>
                  <a:srgbClr val="FF0000"/>
                </a:solidFill>
                <a:effectLst>
                  <a:outerShdw blurRad="38100" dist="38100" dir="2700000" algn="tl">
                    <a:srgbClr val="000000"/>
                  </a:outerShdw>
                </a:effectLst>
                <a:latin typeface="Arial Black"/>
                <a:ea typeface="Arial Black"/>
                <a:cs typeface="Arial Black"/>
              </a:rPr>
              <a:t>sound is a form of energy.</a:t>
            </a:r>
            <a:endParaRPr lang="en-US" sz="2400" dirty="0">
              <a:solidFill>
                <a:srgbClr val="FF0000"/>
              </a:solidFill>
              <a:effectLst>
                <a:outerShdw blurRad="38100" dist="38100" dir="2700000" algn="tl">
                  <a:srgbClr val="000000"/>
                </a:outerShdw>
              </a:effectLst>
              <a:latin typeface="Arial Black"/>
              <a:ea typeface="Arial Black"/>
              <a:cs typeface="Arial Black"/>
            </a:endParaRPr>
          </a:p>
        </p:txBody>
      </p:sp>
      <p:sp>
        <p:nvSpPr>
          <p:cNvPr id="32772"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6" name="TextBox 5"/>
          <p:cNvSpPr txBox="1"/>
          <p:nvPr/>
        </p:nvSpPr>
        <p:spPr>
          <a:xfrm>
            <a:off x="5702300" y="3517900"/>
            <a:ext cx="3289300" cy="461665"/>
          </a:xfrm>
          <a:prstGeom prst="rect">
            <a:avLst/>
          </a:prstGeom>
          <a:noFill/>
        </p:spPr>
        <p:txBody>
          <a:bodyPr wrap="square">
            <a:spAutoFit/>
          </a:bodyPr>
          <a:lstStyle/>
          <a:p>
            <a:pPr algn="ctr">
              <a:defRPr/>
            </a:pPr>
            <a:endParaRPr lang="en-US" sz="2400" dirty="0">
              <a:solidFill>
                <a:srgbClr val="FF0000"/>
              </a:solidFill>
              <a:latin typeface="Arial" charset="0"/>
              <a:ea typeface="ＭＳ Ｐゴシック" charset="-128"/>
              <a:cs typeface="ＭＳ Ｐゴシック" charset="-128"/>
            </a:endParaRPr>
          </a:p>
        </p:txBody>
      </p:sp>
      <p:sp>
        <p:nvSpPr>
          <p:cNvPr id="11" name="Rectangle 10"/>
          <p:cNvSpPr/>
          <p:nvPr/>
        </p:nvSpPr>
        <p:spPr>
          <a:xfrm>
            <a:off x="381001" y="228600"/>
            <a:ext cx="8610600" cy="461665"/>
          </a:xfrm>
          <a:prstGeom prst="rect">
            <a:avLst/>
          </a:prstGeom>
        </p:spPr>
        <p:txBody>
          <a:bodyPr wrap="square">
            <a:spAutoFit/>
          </a:bodyPr>
          <a:lstStyle/>
          <a:p>
            <a:pPr>
              <a:defRPr/>
            </a:pPr>
            <a:r>
              <a:rPr lang="en-US" sz="2400" i="1" dirty="0" smtClean="0">
                <a:solidFill>
                  <a:srgbClr val="FFFFFF"/>
                </a:solidFill>
                <a:effectLst>
                  <a:outerShdw blurRad="38100" dist="38100" dir="2700000" algn="tl">
                    <a:srgbClr val="000000"/>
                  </a:outerShdw>
                </a:effectLst>
                <a:latin typeface="Arial Black"/>
                <a:ea typeface="Arial Black"/>
                <a:cs typeface="Arial Black"/>
              </a:rPr>
              <a:t>                 </a:t>
            </a:r>
          </a:p>
        </p:txBody>
      </p:sp>
      <p:pic>
        <p:nvPicPr>
          <p:cNvPr id="3" name="day2_slide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25032" y="5717059"/>
            <a:ext cx="812800" cy="812800"/>
          </a:xfrm>
          <a:prstGeom prst="rect">
            <a:avLst/>
          </a:prstGeom>
        </p:spPr>
      </p:pic>
      <p:pic>
        <p:nvPicPr>
          <p:cNvPr id="8" name="Picture 7" descr="NoWay-Resources-19.png"/>
          <p:cNvPicPr>
            <a:picLocks noChangeAspect="1"/>
          </p:cNvPicPr>
          <p:nvPr/>
        </p:nvPicPr>
        <p:blipFill>
          <a:blip r:embed="rId6"/>
          <a:stretch>
            <a:fillRect/>
          </a:stretch>
        </p:blipFill>
        <p:spPr>
          <a:xfrm>
            <a:off x="826025" y="687363"/>
            <a:ext cx="4279392" cy="553502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63"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6352775" y="2220495"/>
            <a:ext cx="2638826" cy="2308324"/>
          </a:xfrm>
          <a:prstGeom prst="rect">
            <a:avLst/>
          </a:prstGeom>
          <a:noFill/>
          <a:ln w="9525">
            <a:noFill/>
            <a:miter lim="800000"/>
            <a:headEnd/>
            <a:tailEnd/>
          </a:ln>
        </p:spPr>
        <p:txBody>
          <a:bodyPr wrap="square">
            <a:prstTxWarp prst="textNoShape">
              <a:avLst/>
            </a:prstTxWarp>
            <a:spAutoFit/>
          </a:bodyPr>
          <a:lstStyle/>
          <a:p>
            <a:pPr>
              <a:defRPr/>
            </a:pPr>
            <a:r>
              <a:rPr lang="en-US" sz="2400" dirty="0" smtClean="0">
                <a:effectLst>
                  <a:outerShdw blurRad="38100" dist="38100" dir="2700000" algn="tl">
                    <a:srgbClr val="000000"/>
                  </a:outerShdw>
                </a:effectLst>
                <a:latin typeface="Arial Black"/>
                <a:ea typeface="Arial Black"/>
                <a:cs typeface="Arial Black"/>
              </a:rPr>
              <a:t>These resources confirm the claim that </a:t>
            </a:r>
            <a:r>
              <a:rPr lang="en-US" sz="2400" dirty="0" smtClean="0">
                <a:solidFill>
                  <a:srgbClr val="FF0000"/>
                </a:solidFill>
                <a:effectLst>
                  <a:outerShdw blurRad="38100" dist="38100" dir="2700000" algn="tl">
                    <a:srgbClr val="000000"/>
                  </a:outerShdw>
                </a:effectLst>
                <a:latin typeface="Arial Black"/>
                <a:ea typeface="Arial Black"/>
                <a:cs typeface="Arial Black"/>
              </a:rPr>
              <a:t>sound begins </a:t>
            </a:r>
          </a:p>
          <a:p>
            <a:pPr>
              <a:defRPr/>
            </a:pPr>
            <a:r>
              <a:rPr lang="en-US" sz="2400" dirty="0" smtClean="0">
                <a:solidFill>
                  <a:srgbClr val="FF0000"/>
                </a:solidFill>
                <a:effectLst>
                  <a:outerShdw blurRad="38100" dist="38100" dir="2700000" algn="tl">
                    <a:srgbClr val="000000"/>
                  </a:outerShdw>
                </a:effectLst>
                <a:latin typeface="Arial Black"/>
                <a:ea typeface="Arial Black"/>
                <a:cs typeface="Arial Black"/>
              </a:rPr>
              <a:t>with vibration.</a:t>
            </a:r>
            <a:endParaRPr lang="en-US" sz="2400" dirty="0">
              <a:solidFill>
                <a:srgbClr val="FF0000"/>
              </a:solidFill>
              <a:effectLst>
                <a:outerShdw blurRad="38100" dist="38100" dir="2700000" algn="tl">
                  <a:srgbClr val="000000"/>
                </a:outerShdw>
              </a:effectLst>
              <a:latin typeface="Arial Black"/>
              <a:ea typeface="Arial Black"/>
              <a:cs typeface="Arial Black"/>
            </a:endParaRPr>
          </a:p>
        </p:txBody>
      </p:sp>
      <p:sp>
        <p:nvSpPr>
          <p:cNvPr id="32772"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6" name="TextBox 5"/>
          <p:cNvSpPr txBox="1"/>
          <p:nvPr/>
        </p:nvSpPr>
        <p:spPr>
          <a:xfrm>
            <a:off x="5702300" y="3517900"/>
            <a:ext cx="3289300" cy="461665"/>
          </a:xfrm>
          <a:prstGeom prst="rect">
            <a:avLst/>
          </a:prstGeom>
          <a:noFill/>
        </p:spPr>
        <p:txBody>
          <a:bodyPr wrap="square">
            <a:spAutoFit/>
          </a:bodyPr>
          <a:lstStyle/>
          <a:p>
            <a:pPr algn="ctr">
              <a:defRPr/>
            </a:pPr>
            <a:endParaRPr lang="en-US" sz="2400" dirty="0">
              <a:solidFill>
                <a:srgbClr val="FF0000"/>
              </a:solidFill>
              <a:latin typeface="Arial" charset="0"/>
              <a:ea typeface="ＭＳ Ｐゴシック" charset="-128"/>
              <a:cs typeface="ＭＳ Ｐゴシック" charset="-128"/>
            </a:endParaRPr>
          </a:p>
        </p:txBody>
      </p:sp>
      <p:sp>
        <p:nvSpPr>
          <p:cNvPr id="11" name="Rectangle 10"/>
          <p:cNvSpPr/>
          <p:nvPr/>
        </p:nvSpPr>
        <p:spPr>
          <a:xfrm>
            <a:off x="381001" y="228600"/>
            <a:ext cx="8610600" cy="461665"/>
          </a:xfrm>
          <a:prstGeom prst="rect">
            <a:avLst/>
          </a:prstGeom>
        </p:spPr>
        <p:txBody>
          <a:bodyPr wrap="square">
            <a:spAutoFit/>
          </a:bodyPr>
          <a:lstStyle/>
          <a:p>
            <a:pPr>
              <a:defRPr/>
            </a:pPr>
            <a:r>
              <a:rPr lang="en-US" sz="2400" i="1" dirty="0" smtClean="0">
                <a:solidFill>
                  <a:srgbClr val="FFFFFF"/>
                </a:solidFill>
                <a:effectLst>
                  <a:outerShdw blurRad="38100" dist="38100" dir="2700000" algn="tl">
                    <a:srgbClr val="000000"/>
                  </a:outerShdw>
                </a:effectLst>
                <a:latin typeface="Arial Black"/>
                <a:ea typeface="Arial Black"/>
                <a:cs typeface="Arial Black"/>
              </a:rPr>
              <a:t>                 </a:t>
            </a:r>
          </a:p>
        </p:txBody>
      </p:sp>
      <p:pic>
        <p:nvPicPr>
          <p:cNvPr id="3" name="day2_slide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25558" y="5575086"/>
            <a:ext cx="812800" cy="812800"/>
          </a:xfrm>
          <a:prstGeom prst="rect">
            <a:avLst/>
          </a:prstGeom>
        </p:spPr>
      </p:pic>
      <p:pic>
        <p:nvPicPr>
          <p:cNvPr id="14" name="Picture 13" descr="NoWay-Resources-18.png"/>
          <p:cNvPicPr>
            <a:picLocks noChangeAspect="1"/>
          </p:cNvPicPr>
          <p:nvPr/>
        </p:nvPicPr>
        <p:blipFill>
          <a:blip r:embed="rId6"/>
          <a:stretch>
            <a:fillRect/>
          </a:stretch>
        </p:blipFill>
        <p:spPr>
          <a:xfrm>
            <a:off x="381001" y="446464"/>
            <a:ext cx="4279392" cy="5535022"/>
          </a:xfrm>
          <a:prstGeom prst="rect">
            <a:avLst/>
          </a:prstGeom>
          <a:ln>
            <a:solidFill>
              <a:srgbClr val="000000"/>
            </a:solidFill>
          </a:ln>
        </p:spPr>
      </p:pic>
      <p:pic>
        <p:nvPicPr>
          <p:cNvPr id="15" name="Picture 14" descr="NoWay-Resources-16.png"/>
          <p:cNvPicPr>
            <a:picLocks noChangeAspect="1"/>
          </p:cNvPicPr>
          <p:nvPr/>
        </p:nvPicPr>
        <p:blipFill>
          <a:blip r:embed="rId7"/>
          <a:stretch>
            <a:fillRect/>
          </a:stretch>
        </p:blipFill>
        <p:spPr>
          <a:xfrm>
            <a:off x="1882883" y="1200642"/>
            <a:ext cx="4279392" cy="5544983"/>
          </a:xfrm>
          <a:prstGeom prst="rect">
            <a:avLst/>
          </a:prstGeom>
          <a:ln>
            <a:solidFill>
              <a:srgbClr val="000000"/>
            </a:solid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0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6157597" y="2044700"/>
            <a:ext cx="2834004" cy="2677656"/>
          </a:xfrm>
          <a:prstGeom prst="rect">
            <a:avLst/>
          </a:prstGeom>
          <a:noFill/>
          <a:ln w="9525">
            <a:noFill/>
            <a:miter lim="800000"/>
            <a:headEnd/>
            <a:tailEnd/>
          </a:ln>
        </p:spPr>
        <p:txBody>
          <a:bodyPr wrap="square">
            <a:prstTxWarp prst="textNoShape">
              <a:avLst/>
            </a:prstTxWarp>
            <a:spAutoFit/>
          </a:bodyPr>
          <a:lstStyle/>
          <a:p>
            <a:pPr>
              <a:defRPr/>
            </a:pPr>
            <a:r>
              <a:rPr lang="en-US" sz="2400" dirty="0" smtClean="0">
                <a:effectLst>
                  <a:outerShdw blurRad="38100" dist="38100" dir="2700000" algn="tl">
                    <a:srgbClr val="000000"/>
                  </a:outerShdw>
                </a:effectLst>
                <a:latin typeface="Arial Black"/>
                <a:ea typeface="Arial Black"/>
                <a:cs typeface="Arial Black"/>
              </a:rPr>
              <a:t>These resources   confirm the claim that </a:t>
            </a:r>
            <a:r>
              <a:rPr lang="en-US" sz="2400" dirty="0" smtClean="0">
                <a:solidFill>
                  <a:srgbClr val="FF0000"/>
                </a:solidFill>
                <a:effectLst>
                  <a:outerShdw blurRad="38100" dist="38100" dir="2700000" algn="tl">
                    <a:srgbClr val="000000"/>
                  </a:outerShdw>
                </a:effectLst>
                <a:latin typeface="Arial Black"/>
                <a:ea typeface="Arial Black"/>
                <a:cs typeface="Arial Black"/>
              </a:rPr>
              <a:t>sound gets </a:t>
            </a:r>
          </a:p>
          <a:p>
            <a:pPr>
              <a:defRPr/>
            </a:pPr>
            <a:r>
              <a:rPr lang="en-US" sz="2400" dirty="0" smtClean="0">
                <a:solidFill>
                  <a:srgbClr val="FF0000"/>
                </a:solidFill>
                <a:effectLst>
                  <a:outerShdw blurRad="38100" dist="38100" dir="2700000" algn="tl">
                    <a:srgbClr val="000000"/>
                  </a:outerShdw>
                </a:effectLst>
                <a:latin typeface="Arial Black"/>
                <a:ea typeface="Arial Black"/>
                <a:cs typeface="Arial Black"/>
              </a:rPr>
              <a:t>air particles </a:t>
            </a:r>
          </a:p>
          <a:p>
            <a:pPr>
              <a:defRPr/>
            </a:pPr>
            <a:r>
              <a:rPr lang="en-US" sz="2400" dirty="0" smtClean="0">
                <a:solidFill>
                  <a:srgbClr val="FF0000"/>
                </a:solidFill>
                <a:effectLst>
                  <a:outerShdw blurRad="38100" dist="38100" dir="2700000" algn="tl">
                    <a:srgbClr val="000000"/>
                  </a:outerShdw>
                </a:effectLst>
                <a:latin typeface="Arial Black"/>
                <a:ea typeface="Arial Black"/>
                <a:cs typeface="Arial Black"/>
              </a:rPr>
              <a:t>vibrating.</a:t>
            </a:r>
            <a:endParaRPr lang="en-US" sz="2400" dirty="0">
              <a:solidFill>
                <a:srgbClr val="FF0000"/>
              </a:solidFill>
              <a:effectLst>
                <a:outerShdw blurRad="38100" dist="38100" dir="2700000" algn="tl">
                  <a:srgbClr val="000000"/>
                </a:outerShdw>
              </a:effectLst>
              <a:latin typeface="Arial Black"/>
              <a:ea typeface="Arial Black"/>
              <a:cs typeface="Arial Black"/>
            </a:endParaRPr>
          </a:p>
        </p:txBody>
      </p:sp>
      <p:sp>
        <p:nvSpPr>
          <p:cNvPr id="32772"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11" name="Rectangle 10"/>
          <p:cNvSpPr/>
          <p:nvPr/>
        </p:nvSpPr>
        <p:spPr>
          <a:xfrm>
            <a:off x="381001" y="228600"/>
            <a:ext cx="8610600" cy="461665"/>
          </a:xfrm>
          <a:prstGeom prst="rect">
            <a:avLst/>
          </a:prstGeom>
        </p:spPr>
        <p:txBody>
          <a:bodyPr wrap="square">
            <a:spAutoFit/>
          </a:bodyPr>
          <a:lstStyle/>
          <a:p>
            <a:pPr>
              <a:defRPr/>
            </a:pPr>
            <a:r>
              <a:rPr lang="en-US" sz="2400" i="1" dirty="0" smtClean="0">
                <a:solidFill>
                  <a:srgbClr val="FFFFFF"/>
                </a:solidFill>
                <a:effectLst>
                  <a:outerShdw blurRad="38100" dist="38100" dir="2700000" algn="tl">
                    <a:srgbClr val="000000"/>
                  </a:outerShdw>
                </a:effectLst>
                <a:latin typeface="Arial Black"/>
                <a:ea typeface="Arial Black"/>
                <a:cs typeface="Arial Black"/>
              </a:rPr>
              <a:t>                 </a:t>
            </a:r>
          </a:p>
        </p:txBody>
      </p:sp>
      <p:pic>
        <p:nvPicPr>
          <p:cNvPr id="3" name="day2_slide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44273" y="5434674"/>
            <a:ext cx="812800" cy="812800"/>
          </a:xfrm>
          <a:prstGeom prst="rect">
            <a:avLst/>
          </a:prstGeom>
        </p:spPr>
      </p:pic>
      <p:pic>
        <p:nvPicPr>
          <p:cNvPr id="10" name="Picture 9" descr="NoWay-Resources-21.png"/>
          <p:cNvPicPr>
            <a:picLocks noChangeAspect="1"/>
          </p:cNvPicPr>
          <p:nvPr/>
        </p:nvPicPr>
        <p:blipFill>
          <a:blip r:embed="rId6"/>
          <a:stretch>
            <a:fillRect/>
          </a:stretch>
        </p:blipFill>
        <p:spPr>
          <a:xfrm>
            <a:off x="381001" y="409528"/>
            <a:ext cx="4279392" cy="5535022"/>
          </a:xfrm>
          <a:prstGeom prst="rect">
            <a:avLst/>
          </a:prstGeom>
          <a:ln>
            <a:solidFill>
              <a:srgbClr val="000000"/>
            </a:solidFill>
          </a:ln>
        </p:spPr>
      </p:pic>
      <p:pic>
        <p:nvPicPr>
          <p:cNvPr id="14" name="Picture 13" descr="NoWay-Resources-18.png"/>
          <p:cNvPicPr>
            <a:picLocks noChangeAspect="1"/>
          </p:cNvPicPr>
          <p:nvPr/>
        </p:nvPicPr>
        <p:blipFill>
          <a:blip r:embed="rId7"/>
          <a:stretch>
            <a:fillRect/>
          </a:stretch>
        </p:blipFill>
        <p:spPr>
          <a:xfrm>
            <a:off x="1665288" y="1226478"/>
            <a:ext cx="4279392" cy="5535022"/>
          </a:xfrm>
          <a:prstGeom prst="rect">
            <a:avLst/>
          </a:prstGeom>
          <a:ln>
            <a:solidFill>
              <a:srgbClr val="000000"/>
            </a:solid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05"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5729710" y="1298074"/>
            <a:ext cx="3154946" cy="3416320"/>
          </a:xfrm>
          <a:prstGeom prst="rect">
            <a:avLst/>
          </a:prstGeom>
          <a:noFill/>
          <a:ln w="9525">
            <a:noFill/>
            <a:miter lim="800000"/>
            <a:headEnd/>
            <a:tailEnd/>
          </a:ln>
        </p:spPr>
        <p:txBody>
          <a:bodyPr wrap="square">
            <a:prstTxWarp prst="textNoShape">
              <a:avLst/>
            </a:prstTxWarp>
            <a:spAutoFit/>
          </a:bodyPr>
          <a:lstStyle/>
          <a:p>
            <a:pPr>
              <a:defRPr/>
            </a:pPr>
            <a:r>
              <a:rPr lang="en-US" sz="2400" dirty="0" smtClean="0">
                <a:effectLst>
                  <a:outerShdw blurRad="38100" dist="38100" dir="2700000" algn="tl">
                    <a:srgbClr val="000000"/>
                  </a:outerShdw>
                </a:effectLst>
                <a:latin typeface="Arial Black"/>
                <a:ea typeface="Arial Black"/>
                <a:cs typeface="Arial Black"/>
              </a:rPr>
              <a:t>And this resource  </a:t>
            </a:r>
          </a:p>
          <a:p>
            <a:pPr>
              <a:defRPr/>
            </a:pPr>
            <a:r>
              <a:rPr lang="en-US" sz="2400" dirty="0" smtClean="0">
                <a:effectLst>
                  <a:outerShdw blurRad="38100" dist="38100" dir="2700000" algn="tl">
                    <a:srgbClr val="000000"/>
                  </a:outerShdw>
                </a:effectLst>
                <a:latin typeface="Arial Black"/>
                <a:ea typeface="Arial Black"/>
                <a:cs typeface="Arial Black"/>
              </a:rPr>
              <a:t>confirms the claim that </a:t>
            </a:r>
            <a:r>
              <a:rPr lang="en-US" sz="2400" dirty="0" smtClean="0">
                <a:solidFill>
                  <a:srgbClr val="FF0000"/>
                </a:solidFill>
                <a:effectLst>
                  <a:outerShdw blurRad="38100" dist="38100" dir="2700000" algn="tl">
                    <a:srgbClr val="000000"/>
                  </a:outerShdw>
                </a:effectLst>
                <a:latin typeface="Arial Black"/>
                <a:ea typeface="Arial Black"/>
                <a:cs typeface="Arial Black"/>
              </a:rPr>
              <a:t>microwave energy can change the size, shape, and temperature </a:t>
            </a:r>
          </a:p>
          <a:p>
            <a:pPr>
              <a:defRPr/>
            </a:pPr>
            <a:r>
              <a:rPr lang="en-US" sz="2400" dirty="0" smtClean="0">
                <a:solidFill>
                  <a:srgbClr val="FF0000"/>
                </a:solidFill>
                <a:effectLst>
                  <a:outerShdw blurRad="38100" dist="38100" dir="2700000" algn="tl">
                    <a:srgbClr val="000000"/>
                  </a:outerShdw>
                </a:effectLst>
                <a:latin typeface="Arial Black"/>
                <a:ea typeface="Arial Black"/>
                <a:cs typeface="Arial Black"/>
              </a:rPr>
              <a:t>of popcorn. </a:t>
            </a:r>
            <a:r>
              <a:rPr lang="en-US" sz="2400" dirty="0" smtClean="0">
                <a:solidFill>
                  <a:srgbClr val="FFB400"/>
                </a:solidFill>
                <a:effectLst>
                  <a:outerShdw blurRad="38100" dist="38100" dir="2700000" algn="tl">
                    <a:srgbClr val="000000"/>
                  </a:outerShdw>
                </a:effectLst>
                <a:latin typeface="Arial Black"/>
                <a:ea typeface="Arial Black"/>
                <a:cs typeface="Arial Black"/>
              </a:rPr>
              <a:t> </a:t>
            </a:r>
            <a:endParaRPr lang="en-US" sz="2400" dirty="0">
              <a:solidFill>
                <a:srgbClr val="FFB400"/>
              </a:solidFill>
              <a:effectLst>
                <a:outerShdw blurRad="38100" dist="38100" dir="2700000" algn="tl">
                  <a:srgbClr val="000000"/>
                </a:outerShdw>
              </a:effectLst>
              <a:latin typeface="Arial Black"/>
              <a:ea typeface="Arial Black"/>
              <a:cs typeface="Arial Black"/>
            </a:endParaRPr>
          </a:p>
        </p:txBody>
      </p:sp>
      <p:sp>
        <p:nvSpPr>
          <p:cNvPr id="32772"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6" name="TextBox 5"/>
          <p:cNvSpPr txBox="1"/>
          <p:nvPr/>
        </p:nvSpPr>
        <p:spPr>
          <a:xfrm>
            <a:off x="5702300" y="3517900"/>
            <a:ext cx="3289300" cy="461665"/>
          </a:xfrm>
          <a:prstGeom prst="rect">
            <a:avLst/>
          </a:prstGeom>
          <a:noFill/>
        </p:spPr>
        <p:txBody>
          <a:bodyPr wrap="square">
            <a:spAutoFit/>
          </a:bodyPr>
          <a:lstStyle/>
          <a:p>
            <a:pPr algn="ctr">
              <a:defRPr/>
            </a:pPr>
            <a:endParaRPr lang="en-US" sz="2400" dirty="0">
              <a:solidFill>
                <a:srgbClr val="FF0000"/>
              </a:solidFill>
              <a:latin typeface="Arial" charset="0"/>
              <a:ea typeface="ＭＳ Ｐゴシック" charset="-128"/>
              <a:cs typeface="ＭＳ Ｐゴシック" charset="-128"/>
            </a:endParaRPr>
          </a:p>
        </p:txBody>
      </p:sp>
      <p:sp>
        <p:nvSpPr>
          <p:cNvPr id="11" name="Rectangle 10"/>
          <p:cNvSpPr/>
          <p:nvPr/>
        </p:nvSpPr>
        <p:spPr>
          <a:xfrm>
            <a:off x="381001" y="228600"/>
            <a:ext cx="8610600" cy="461665"/>
          </a:xfrm>
          <a:prstGeom prst="rect">
            <a:avLst/>
          </a:prstGeom>
        </p:spPr>
        <p:txBody>
          <a:bodyPr wrap="square">
            <a:spAutoFit/>
          </a:bodyPr>
          <a:lstStyle/>
          <a:p>
            <a:pPr>
              <a:defRPr/>
            </a:pPr>
            <a:r>
              <a:rPr lang="en-US" sz="2400" i="1" dirty="0" smtClean="0">
                <a:solidFill>
                  <a:srgbClr val="FFFFFF"/>
                </a:solidFill>
                <a:effectLst>
                  <a:outerShdw blurRad="38100" dist="38100" dir="2700000" algn="tl">
                    <a:srgbClr val="000000"/>
                  </a:outerShdw>
                </a:effectLst>
                <a:latin typeface="Arial Black"/>
                <a:ea typeface="Arial Black"/>
                <a:cs typeface="Arial Black"/>
              </a:rPr>
              <a:t>                 </a:t>
            </a:r>
          </a:p>
        </p:txBody>
      </p:sp>
      <p:pic>
        <p:nvPicPr>
          <p:cNvPr id="3" name="day2_slide1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85452" y="5443068"/>
            <a:ext cx="812800" cy="812800"/>
          </a:xfrm>
          <a:prstGeom prst="rect">
            <a:avLst/>
          </a:prstGeom>
        </p:spPr>
      </p:pic>
      <p:pic>
        <p:nvPicPr>
          <p:cNvPr id="9" name="Picture 8" descr="NoWay-Resources-20.png"/>
          <p:cNvPicPr>
            <a:picLocks noChangeAspect="1"/>
          </p:cNvPicPr>
          <p:nvPr/>
        </p:nvPicPr>
        <p:blipFill>
          <a:blip r:embed="rId6"/>
          <a:stretch>
            <a:fillRect/>
          </a:stretch>
        </p:blipFill>
        <p:spPr>
          <a:xfrm>
            <a:off x="946996" y="509528"/>
            <a:ext cx="4279392" cy="553502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95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11" name="TextBox 10"/>
          <p:cNvSpPr txBox="1"/>
          <p:nvPr/>
        </p:nvSpPr>
        <p:spPr>
          <a:xfrm>
            <a:off x="895685" y="1283368"/>
            <a:ext cx="7352630" cy="1200328"/>
          </a:xfrm>
          <a:prstGeom prst="rect">
            <a:avLst/>
          </a:prstGeom>
          <a:noFill/>
        </p:spPr>
        <p:txBody>
          <a:bodyPr wrap="square">
            <a:spAutoFit/>
          </a:bodyPr>
          <a:lstStyle/>
          <a:p>
            <a:pPr algn="ctr">
              <a:defRPr/>
            </a:pPr>
            <a:r>
              <a:rPr lang="en-US" sz="2400" dirty="0" smtClean="0">
                <a:effectLst>
                  <a:outerShdw blurRad="38100" dist="38100" dir="2700000" algn="tl">
                    <a:srgbClr val="000000"/>
                  </a:outerShdw>
                </a:effectLst>
                <a:latin typeface="Arial Black"/>
                <a:ea typeface="Arial Black"/>
                <a:cs typeface="Arial Black"/>
              </a:rPr>
              <a:t>Since there’s no counter-evidence in the resources to contradict any of the science claims, </a:t>
            </a:r>
            <a:r>
              <a:rPr lang="en-US" sz="2400" dirty="0" err="1">
                <a:solidFill>
                  <a:srgbClr val="FFB400"/>
                </a:solidFill>
                <a:effectLst>
                  <a:outerShdw blurRad="38100" dist="38100" dir="2700000" algn="tl">
                    <a:srgbClr val="000000"/>
                  </a:outerShdw>
                </a:effectLst>
                <a:latin typeface="Arial Black"/>
                <a:cs typeface="Arial Black"/>
              </a:rPr>
              <a:t>NoWay</a:t>
            </a:r>
            <a:r>
              <a:rPr lang="en-US" sz="2400" dirty="0" err="1">
                <a:solidFill>
                  <a:srgbClr val="FF0000"/>
                </a:solidFill>
                <a:effectLst>
                  <a:outerShdw blurRad="38100" dist="38100" dir="2700000" algn="tl">
                    <a:srgbClr val="000000"/>
                  </a:outerShdw>
                </a:effectLst>
                <a:latin typeface="Arial Black"/>
                <a:cs typeface="Arial Black"/>
              </a:rPr>
              <a:t>!</a:t>
            </a:r>
            <a:r>
              <a:rPr lang="en-US" sz="2400" dirty="0" err="1" smtClean="0">
                <a:solidFill>
                  <a:srgbClr val="FFB400"/>
                </a:solidFill>
                <a:effectLst>
                  <a:outerShdw blurRad="38100" dist="38100" dir="2700000" algn="tl">
                    <a:srgbClr val="000000"/>
                  </a:outerShdw>
                </a:effectLst>
                <a:latin typeface="Arial Black"/>
                <a:cs typeface="Arial Black"/>
              </a:rPr>
              <a:t>com</a:t>
            </a:r>
            <a:r>
              <a:rPr lang="en-US" sz="2400" b="1" dirty="0" smtClean="0">
                <a:solidFill>
                  <a:srgbClr val="FF0000"/>
                </a:solidFill>
                <a:effectLst>
                  <a:outerShdw blurRad="38100" dist="38100" dir="2700000" algn="tl">
                    <a:srgbClr val="000000"/>
                  </a:outerShdw>
                </a:effectLst>
                <a:latin typeface="Arial Black"/>
                <a:ea typeface="Arial Black"/>
                <a:cs typeface="Arial Black"/>
              </a:rPr>
              <a:t> </a:t>
            </a:r>
            <a:r>
              <a:rPr lang="en-US" sz="2400" dirty="0" smtClean="0">
                <a:effectLst>
                  <a:outerShdw blurRad="38100" dist="38100" dir="2700000" algn="tl">
                    <a:srgbClr val="000000"/>
                  </a:outerShdw>
                </a:effectLst>
                <a:latin typeface="Arial Black"/>
                <a:ea typeface="Arial Black"/>
                <a:cs typeface="Arial Black"/>
              </a:rPr>
              <a:t>can publish the story. </a:t>
            </a:r>
            <a:endParaRPr lang="en-US" sz="2800" dirty="0">
              <a:solidFill>
                <a:srgbClr val="FFB400"/>
              </a:solidFill>
              <a:latin typeface="Arial" charset="0"/>
              <a:ea typeface="ＭＳ Ｐゴシック" charset="-128"/>
              <a:cs typeface="ＭＳ Ｐゴシック" charset="-128"/>
            </a:endParaRPr>
          </a:p>
        </p:txBody>
      </p:sp>
      <p:sp>
        <p:nvSpPr>
          <p:cNvPr id="12" name="TextBox 11"/>
          <p:cNvSpPr txBox="1"/>
          <p:nvPr/>
        </p:nvSpPr>
        <p:spPr>
          <a:xfrm>
            <a:off x="4912238" y="4419600"/>
            <a:ext cx="5345111" cy="523220"/>
          </a:xfrm>
          <a:prstGeom prst="rect">
            <a:avLst/>
          </a:prstGeom>
          <a:noFill/>
        </p:spPr>
        <p:txBody>
          <a:bodyPr wrap="square" rtlCol="0">
            <a:spAutoFit/>
          </a:bodyPr>
          <a:lstStyle/>
          <a:p>
            <a:r>
              <a:rPr lang="en-US" sz="2800" i="1" dirty="0" smtClean="0">
                <a:effectLst>
                  <a:outerShdw blurRad="38100" dist="38100" dir="2700000" algn="tl">
                    <a:srgbClr val="000000"/>
                  </a:outerShdw>
                </a:effectLst>
                <a:latin typeface="Arial Black"/>
                <a:ea typeface="Arial Black"/>
                <a:cs typeface="Arial Black"/>
              </a:rPr>
              <a:t>     </a:t>
            </a:r>
            <a:endParaRPr lang="en-US" dirty="0"/>
          </a:p>
        </p:txBody>
      </p:sp>
      <p:sp>
        <p:nvSpPr>
          <p:cNvPr id="17" name="Rectangle 16"/>
          <p:cNvSpPr/>
          <p:nvPr/>
        </p:nvSpPr>
        <p:spPr>
          <a:xfrm>
            <a:off x="635000" y="3513623"/>
            <a:ext cx="7874001" cy="2308324"/>
          </a:xfrm>
          <a:prstGeom prst="rect">
            <a:avLst/>
          </a:prstGeom>
        </p:spPr>
        <p:txBody>
          <a:bodyPr wrap="square">
            <a:spAutoFit/>
          </a:bodyPr>
          <a:lstStyle/>
          <a:p>
            <a:pPr algn="ctr">
              <a:defRPr/>
            </a:pPr>
            <a:r>
              <a:rPr lang="en-US" sz="2400" dirty="0" smtClean="0">
                <a:effectLst>
                  <a:outerShdw blurRad="38100" dist="38100" dir="2700000" algn="tl">
                    <a:srgbClr val="000000"/>
                  </a:outerShdw>
                </a:effectLst>
                <a:latin typeface="Arial Black"/>
                <a:ea typeface="Arial Black"/>
                <a:cs typeface="Arial Black"/>
              </a:rPr>
              <a:t>It is possible to shatter a wine glass by singing. But very few people can do it. Glasses vibrate or ‘resonate’ at a certain </a:t>
            </a:r>
            <a:r>
              <a:rPr lang="en-US" sz="2400" dirty="0" smtClean="0">
                <a:solidFill>
                  <a:srgbClr val="FF0000"/>
                </a:solidFill>
                <a:effectLst>
                  <a:outerShdw blurRad="38100" dist="38100" dir="2700000" algn="tl">
                    <a:srgbClr val="000000"/>
                  </a:outerShdw>
                </a:effectLst>
                <a:latin typeface="Arial Black"/>
                <a:ea typeface="Arial Black"/>
                <a:cs typeface="Arial Black"/>
              </a:rPr>
              <a:t>frequency.</a:t>
            </a:r>
            <a:r>
              <a:rPr lang="en-US" sz="2400" dirty="0" smtClean="0">
                <a:effectLst>
                  <a:outerShdw blurRad="38100" dist="38100" dir="2700000" algn="tl">
                    <a:srgbClr val="000000"/>
                  </a:outerShdw>
                </a:effectLst>
                <a:latin typeface="Arial Black"/>
                <a:ea typeface="Arial Black"/>
                <a:cs typeface="Arial Black"/>
              </a:rPr>
              <a:t> To break a glass, a singer must hit the exact note that gets that glass vibrating — and then sing the note very loudly!</a:t>
            </a:r>
            <a:endParaRPr lang="en-US" sz="1600" dirty="0" smtClean="0">
              <a:effectLst>
                <a:outerShdw blurRad="38100" dist="38100" dir="2700000" algn="tl">
                  <a:srgbClr val="000000"/>
                </a:outerShdw>
              </a:effectLst>
              <a:latin typeface="Arial Black"/>
              <a:ea typeface="Arial Black"/>
              <a:cs typeface="Arial Black"/>
            </a:endParaRPr>
          </a:p>
        </p:txBody>
      </p:sp>
      <p:pic>
        <p:nvPicPr>
          <p:cNvPr id="3" name="day2_slide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38399" y="5821947"/>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113"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11" name="TextBox 10"/>
          <p:cNvSpPr txBox="1"/>
          <p:nvPr/>
        </p:nvSpPr>
        <p:spPr>
          <a:xfrm>
            <a:off x="6577263" y="1422400"/>
            <a:ext cx="2566738" cy="830997"/>
          </a:xfrm>
          <a:prstGeom prst="rect">
            <a:avLst/>
          </a:prstGeom>
          <a:noFill/>
        </p:spPr>
        <p:txBody>
          <a:bodyPr wrap="square">
            <a:spAutoFit/>
          </a:bodyPr>
          <a:lstStyle/>
          <a:p>
            <a:pPr>
              <a:defRPr/>
            </a:pPr>
            <a:endParaRPr lang="en-US" sz="2400" i="1" dirty="0" smtClean="0">
              <a:effectLst>
                <a:outerShdw blurRad="38100" dist="38100" dir="2700000" algn="tl">
                  <a:srgbClr val="000000"/>
                </a:outerShdw>
              </a:effectLst>
              <a:latin typeface="Arial Black"/>
              <a:ea typeface="Arial Black"/>
              <a:cs typeface="Arial Black"/>
            </a:endParaRPr>
          </a:p>
          <a:p>
            <a:pPr>
              <a:defRPr/>
            </a:pPr>
            <a:r>
              <a:rPr lang="en-US" sz="2400" i="1" dirty="0" smtClean="0">
                <a:effectLst>
                  <a:outerShdw blurRad="38100" dist="38100" dir="2700000" algn="tl">
                    <a:srgbClr val="000000"/>
                  </a:outerShdw>
                </a:effectLst>
                <a:latin typeface="Arial Black"/>
                <a:ea typeface="Arial Black"/>
                <a:cs typeface="Arial Black"/>
              </a:rPr>
              <a:t>        </a:t>
            </a:r>
            <a:endParaRPr lang="en-US" sz="2800" dirty="0">
              <a:solidFill>
                <a:srgbClr val="FFB400"/>
              </a:solidFill>
              <a:latin typeface="Arial" charset="0"/>
              <a:ea typeface="ＭＳ Ｐゴシック" charset="-128"/>
              <a:cs typeface="ＭＳ Ｐゴシック" charset="-128"/>
            </a:endParaRPr>
          </a:p>
        </p:txBody>
      </p:sp>
      <p:sp>
        <p:nvSpPr>
          <p:cNvPr id="12" name="TextBox 11"/>
          <p:cNvSpPr txBox="1"/>
          <p:nvPr/>
        </p:nvSpPr>
        <p:spPr>
          <a:xfrm>
            <a:off x="4912238" y="4419600"/>
            <a:ext cx="5345111" cy="523220"/>
          </a:xfrm>
          <a:prstGeom prst="rect">
            <a:avLst/>
          </a:prstGeom>
          <a:noFill/>
        </p:spPr>
        <p:txBody>
          <a:bodyPr wrap="square" rtlCol="0">
            <a:spAutoFit/>
          </a:bodyPr>
          <a:lstStyle/>
          <a:p>
            <a:r>
              <a:rPr lang="en-US" sz="2800" i="1" dirty="0" smtClean="0">
                <a:effectLst>
                  <a:outerShdw blurRad="38100" dist="38100" dir="2700000" algn="tl">
                    <a:srgbClr val="000000"/>
                  </a:outerShdw>
                </a:effectLst>
                <a:latin typeface="Arial Black"/>
                <a:ea typeface="Arial Black"/>
                <a:cs typeface="Arial Black"/>
              </a:rPr>
              <a:t>     </a:t>
            </a:r>
            <a:endParaRPr lang="en-US" dirty="0"/>
          </a:p>
        </p:txBody>
      </p:sp>
      <p:sp>
        <p:nvSpPr>
          <p:cNvPr id="17" name="Rectangle 16"/>
          <p:cNvSpPr/>
          <p:nvPr/>
        </p:nvSpPr>
        <p:spPr>
          <a:xfrm>
            <a:off x="0" y="4657272"/>
            <a:ext cx="9144002" cy="1938992"/>
          </a:xfrm>
          <a:prstGeom prst="rect">
            <a:avLst/>
          </a:prstGeom>
        </p:spPr>
        <p:txBody>
          <a:bodyPr wrap="square">
            <a:spAutoFit/>
          </a:bodyPr>
          <a:lstStyle/>
          <a:p>
            <a:pPr algn="ctr">
              <a:defRPr/>
            </a:pPr>
            <a:r>
              <a:rPr lang="en-US" sz="2400" dirty="0" smtClean="0">
                <a:effectLst>
                  <a:outerShdw blurRad="38100" dist="38100" dir="2700000" algn="tl">
                    <a:srgbClr val="000000"/>
                  </a:outerShdw>
                </a:effectLst>
                <a:latin typeface="Arial Black"/>
                <a:ea typeface="Arial Black"/>
                <a:cs typeface="Arial Black"/>
              </a:rPr>
              <a:t>In 2005, </a:t>
            </a:r>
            <a:r>
              <a:rPr lang="en-US" sz="2400" dirty="0" smtClean="0">
                <a:solidFill>
                  <a:srgbClr val="FFFFFF"/>
                </a:solidFill>
                <a:effectLst>
                  <a:outerShdw blurRad="38100" dist="38100" dir="2700000" algn="tl">
                    <a:srgbClr val="000000"/>
                  </a:outerShdw>
                </a:effectLst>
                <a:latin typeface="Arial Black"/>
                <a:ea typeface="Arial Black"/>
                <a:cs typeface="Arial Black"/>
              </a:rPr>
              <a:t>Jaime Vendera did it on the show MythBusters. It was the first time anyone had been filmed doing it. </a:t>
            </a:r>
          </a:p>
          <a:p>
            <a:pPr algn="ctr">
              <a:defRPr/>
            </a:pPr>
            <a:endParaRPr lang="en-US" sz="2400" dirty="0" smtClean="0">
              <a:solidFill>
                <a:srgbClr val="FFFFFF"/>
              </a:solidFill>
              <a:effectLst>
                <a:outerShdw blurRad="38100" dist="38100" dir="2700000" algn="tl">
                  <a:srgbClr val="000000"/>
                </a:outerShdw>
              </a:effectLst>
              <a:latin typeface="Arial Black"/>
              <a:ea typeface="Arial Black"/>
              <a:cs typeface="Arial Black"/>
            </a:endParaRPr>
          </a:p>
          <a:p>
            <a:pPr algn="ctr">
              <a:defRPr/>
            </a:pPr>
            <a:r>
              <a:rPr lang="en-US" sz="2400" dirty="0" smtClean="0">
                <a:solidFill>
                  <a:srgbClr val="FF0000"/>
                </a:solidFill>
                <a:effectLst>
                  <a:outerShdw blurRad="38100" dist="38100" dir="2700000" algn="tl">
                    <a:srgbClr val="000000"/>
                  </a:outerShdw>
                </a:effectLst>
                <a:latin typeface="Arial Black"/>
                <a:ea typeface="Arial Black"/>
                <a:cs typeface="Arial Black"/>
              </a:rPr>
              <a:t>Don’t try this at home!</a:t>
            </a:r>
          </a:p>
        </p:txBody>
      </p:sp>
      <p:pic>
        <p:nvPicPr>
          <p:cNvPr id="3" name="day2_slide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76884" y="5626768"/>
            <a:ext cx="812800" cy="812800"/>
          </a:xfrm>
          <a:prstGeom prst="rect">
            <a:avLst/>
          </a:prstGeom>
        </p:spPr>
      </p:pic>
      <p:pic>
        <p:nvPicPr>
          <p:cNvPr id="49157" name="Picture 5"/>
          <p:cNvPicPr>
            <a:picLocks noChangeAspect="1" noChangeArrowheads="1"/>
          </p:cNvPicPr>
          <p:nvPr/>
        </p:nvPicPr>
        <p:blipFill>
          <a:blip r:embed="rId6"/>
          <a:srcRect/>
          <a:stretch>
            <a:fillRect/>
          </a:stretch>
        </p:blipFill>
        <p:spPr bwMode="auto">
          <a:xfrm>
            <a:off x="1362603" y="1021734"/>
            <a:ext cx="6418793" cy="278570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2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5000"/>
            <a:ext cx="9144000" cy="5386089"/>
          </a:xfrm>
          <a:prstGeom prst="rect">
            <a:avLst/>
          </a:prstGeom>
          <a:noFill/>
        </p:spPr>
        <p:txBody>
          <a:bodyPr wrap="square" rtlCol="0">
            <a:spAutoFit/>
          </a:bodyPr>
          <a:lstStyle/>
          <a:p>
            <a:pPr algn="ctr">
              <a:defRPr/>
            </a:pPr>
            <a:r>
              <a:rPr lang="en-US" sz="3200" i="1" dirty="0" smtClean="0">
                <a:solidFill>
                  <a:srgbClr val="FFB400"/>
                </a:solidFill>
                <a:effectLst>
                  <a:outerShdw blurRad="38100" dist="38100" dir="2700000" algn="tl">
                    <a:srgbClr val="000000"/>
                  </a:outerShdw>
                </a:effectLst>
                <a:latin typeface="Arial Black"/>
                <a:ea typeface="Arial Black"/>
                <a:cs typeface="Arial Black"/>
              </a:rPr>
              <a:t>Good work, fact-checkers. </a:t>
            </a:r>
          </a:p>
          <a:p>
            <a:pPr algn="ctr">
              <a:defRPr/>
            </a:pPr>
            <a:endParaRPr lang="en-US" sz="2400" dirty="0" smtClean="0">
              <a:solidFill>
                <a:srgbClr val="FFFFFF"/>
              </a:solidFill>
              <a:effectLst>
                <a:outerShdw blurRad="38100" dist="38100" dir="2700000" algn="tl">
                  <a:srgbClr val="000000"/>
                </a:outerShdw>
              </a:effectLst>
              <a:latin typeface="Arial Black"/>
              <a:ea typeface="Arial Black"/>
              <a:cs typeface="Arial Black"/>
            </a:endParaRPr>
          </a:p>
          <a:p>
            <a:pPr algn="ctr">
              <a:defRPr/>
            </a:pPr>
            <a:r>
              <a:rPr lang="en-US" sz="2400" dirty="0" smtClean="0">
                <a:solidFill>
                  <a:srgbClr val="FFFFFF"/>
                </a:solidFill>
                <a:effectLst>
                  <a:outerShdw blurRad="38100" dist="38100" dir="2700000" algn="tl">
                    <a:srgbClr val="000000"/>
                  </a:outerShdw>
                </a:effectLst>
                <a:latin typeface="Arial Black"/>
                <a:ea typeface="Arial Black"/>
                <a:cs typeface="Arial Black"/>
              </a:rPr>
              <a:t>   </a:t>
            </a:r>
          </a:p>
          <a:p>
            <a:pPr algn="ctr">
              <a:defRPr/>
            </a:pPr>
            <a:endParaRPr lang="en-US" sz="2400" dirty="0" smtClean="0">
              <a:solidFill>
                <a:srgbClr val="FFFFFF"/>
              </a:solidFill>
              <a:effectLst>
                <a:outerShdw blurRad="38100" dist="38100" dir="2700000" algn="tl">
                  <a:srgbClr val="000000"/>
                </a:outerShdw>
              </a:effectLst>
              <a:latin typeface="Arial Black"/>
              <a:ea typeface="Arial Black"/>
              <a:cs typeface="Arial Black"/>
            </a:endParaRPr>
          </a:p>
          <a:p>
            <a:pPr algn="ctr">
              <a:defRPr/>
            </a:pPr>
            <a:r>
              <a:rPr lang="en-US" sz="2400" dirty="0" smtClean="0">
                <a:solidFill>
                  <a:srgbClr val="FFFFFF"/>
                </a:solidFill>
                <a:effectLst>
                  <a:outerShdw blurRad="38100" dist="38100" dir="2700000" algn="tl">
                    <a:srgbClr val="000000"/>
                  </a:outerShdw>
                </a:effectLst>
                <a:latin typeface="Arial Black"/>
                <a:ea typeface="Arial Black"/>
                <a:cs typeface="Arial Black"/>
              </a:rPr>
              <a:t>The other story Tim wants you to check </a:t>
            </a:r>
          </a:p>
          <a:p>
            <a:pPr algn="ctr">
              <a:defRPr/>
            </a:pPr>
            <a:r>
              <a:rPr lang="en-US" sz="2400" dirty="0" smtClean="0">
                <a:solidFill>
                  <a:srgbClr val="FFFFFF"/>
                </a:solidFill>
                <a:effectLst>
                  <a:outerShdw blurRad="38100" dist="38100" dir="2700000" algn="tl">
                    <a:srgbClr val="000000"/>
                  </a:outerShdw>
                </a:effectLst>
                <a:latin typeface="Arial Black"/>
                <a:ea typeface="Arial Black"/>
                <a:cs typeface="Arial Black"/>
              </a:rPr>
              <a:t>is about a guy </a:t>
            </a:r>
            <a:r>
              <a:rPr lang="en-US" sz="2400" dirty="0" smtClean="0">
                <a:effectLst>
                  <a:outerShdw blurRad="38100" dist="38100" dir="2700000" algn="tl">
                    <a:srgbClr val="000000"/>
                  </a:outerShdw>
                </a:effectLst>
                <a:latin typeface="Arial Black"/>
                <a:ea typeface="Arial Black"/>
                <a:cs typeface="Arial Black"/>
              </a:rPr>
              <a:t>who claims to have </a:t>
            </a:r>
          </a:p>
          <a:p>
            <a:pPr algn="ctr">
              <a:defRPr/>
            </a:pPr>
            <a:r>
              <a:rPr lang="en-US" sz="2400" dirty="0" smtClean="0">
                <a:effectLst>
                  <a:outerShdw blurRad="38100" dist="38100" dir="2700000" algn="tl">
                    <a:srgbClr val="000000"/>
                  </a:outerShdw>
                </a:effectLst>
                <a:latin typeface="Arial Black"/>
                <a:ea typeface="Arial Black"/>
                <a:cs typeface="Arial Black"/>
              </a:rPr>
              <a:t>invented a superfast way of charging phones. </a:t>
            </a:r>
          </a:p>
          <a:p>
            <a:pPr algn="ctr">
              <a:defRPr/>
            </a:pPr>
            <a:endParaRPr lang="en-US" sz="2400" dirty="0">
              <a:effectLst>
                <a:outerShdw blurRad="38100" dist="38100" dir="2700000" algn="tl">
                  <a:srgbClr val="000000"/>
                </a:outerShdw>
              </a:effectLst>
              <a:latin typeface="Arial Black"/>
              <a:ea typeface="Arial Black"/>
              <a:cs typeface="Arial Black"/>
            </a:endParaRPr>
          </a:p>
          <a:p>
            <a:pPr algn="ctr">
              <a:defRPr/>
            </a:pPr>
            <a:r>
              <a:rPr lang="en-US" sz="2400" dirty="0" smtClean="0">
                <a:effectLst>
                  <a:outerShdw blurRad="38100" dist="38100" dir="2700000" algn="tl">
                    <a:srgbClr val="000000"/>
                  </a:outerShdw>
                </a:effectLst>
                <a:latin typeface="Arial Black"/>
                <a:ea typeface="Arial Black"/>
                <a:cs typeface="Arial Black"/>
              </a:rPr>
              <a:t>He calls his invention </a:t>
            </a:r>
            <a:r>
              <a:rPr lang="en-US" sz="2400" dirty="0" err="1" smtClean="0">
                <a:solidFill>
                  <a:srgbClr val="FF0000"/>
                </a:solidFill>
                <a:effectLst>
                  <a:outerShdw blurRad="38100" dist="38100" dir="2700000" algn="tl">
                    <a:srgbClr val="000000"/>
                  </a:outerShdw>
                </a:effectLst>
                <a:latin typeface="Arial Black"/>
                <a:ea typeface="Arial Black"/>
                <a:cs typeface="Arial Black"/>
              </a:rPr>
              <a:t>SpeedE</a:t>
            </a:r>
            <a:r>
              <a:rPr lang="en-US" sz="2400" dirty="0" smtClean="0">
                <a:solidFill>
                  <a:srgbClr val="FF0000"/>
                </a:solidFill>
                <a:effectLst>
                  <a:outerShdw blurRad="38100" dist="38100" dir="2700000" algn="tl">
                    <a:srgbClr val="000000"/>
                  </a:outerShdw>
                </a:effectLst>
                <a:latin typeface="Arial Black"/>
                <a:ea typeface="Arial Black"/>
                <a:cs typeface="Arial Black"/>
              </a:rPr>
              <a:t>-Charge, </a:t>
            </a:r>
          </a:p>
          <a:p>
            <a:pPr algn="ctr">
              <a:defRPr/>
            </a:pPr>
            <a:r>
              <a:rPr lang="en-US" sz="2400" dirty="0" smtClean="0">
                <a:effectLst>
                  <a:outerShdw blurRad="38100" dist="38100" dir="2700000" algn="tl">
                    <a:srgbClr val="000000"/>
                  </a:outerShdw>
                </a:effectLst>
                <a:latin typeface="Arial Black"/>
                <a:ea typeface="Arial Black"/>
                <a:cs typeface="Arial Black"/>
              </a:rPr>
              <a:t>and says his pet pigs inspired it!</a:t>
            </a:r>
          </a:p>
          <a:p>
            <a:pPr algn="ctr">
              <a:defRPr/>
            </a:pPr>
            <a:endParaRPr lang="en-US" sz="2400" dirty="0" smtClean="0">
              <a:solidFill>
                <a:srgbClr val="FF0000"/>
              </a:solidFill>
              <a:effectLst>
                <a:outerShdw blurRad="38100" dist="38100" dir="2700000" algn="tl">
                  <a:srgbClr val="000000"/>
                </a:outerShdw>
              </a:effectLst>
              <a:latin typeface="Arial Black"/>
              <a:ea typeface="Arial Black"/>
              <a:cs typeface="Arial Black"/>
            </a:endParaRPr>
          </a:p>
          <a:p>
            <a:pPr algn="ctr">
              <a:defRPr/>
            </a:pPr>
            <a:endParaRPr lang="en-US" sz="2400" dirty="0" smtClean="0">
              <a:solidFill>
                <a:srgbClr val="FF0000"/>
              </a:solidFill>
              <a:effectLst>
                <a:outerShdw blurRad="38100" dist="38100" dir="2700000" algn="tl">
                  <a:srgbClr val="000000"/>
                </a:outerShdw>
              </a:effectLst>
              <a:latin typeface="Arial Black"/>
              <a:ea typeface="Arial Black"/>
              <a:cs typeface="Arial Black"/>
            </a:endParaRPr>
          </a:p>
          <a:p>
            <a:pPr algn="ctr">
              <a:defRPr/>
            </a:pPr>
            <a:r>
              <a:rPr lang="en-US" sz="2400" dirty="0" smtClean="0">
                <a:effectLst>
                  <a:outerShdw blurRad="38100" dist="38100" dir="2700000" algn="tl">
                    <a:srgbClr val="000000"/>
                  </a:outerShdw>
                </a:effectLst>
                <a:latin typeface="Arial Black"/>
                <a:ea typeface="Arial Black"/>
                <a:cs typeface="Arial Black"/>
              </a:rPr>
              <a:t>Will his claims hold up? </a:t>
            </a:r>
          </a:p>
          <a:p>
            <a:pPr algn="ctr">
              <a:defRPr/>
            </a:pPr>
            <a:r>
              <a:rPr lang="en-US" sz="2400" dirty="0" smtClean="0">
                <a:effectLst>
                  <a:outerShdw blurRad="38100" dist="38100" dir="2700000" algn="tl">
                    <a:srgbClr val="000000"/>
                  </a:outerShdw>
                </a:effectLst>
                <a:latin typeface="Arial Black"/>
                <a:ea typeface="Arial Black"/>
                <a:cs typeface="Arial Black"/>
              </a:rPr>
              <a:t>We’ll find out next time. </a:t>
            </a:r>
            <a:r>
              <a:rPr lang="en-US" sz="2400" dirty="0" smtClean="0">
                <a:solidFill>
                  <a:srgbClr val="FFFFFF"/>
                </a:solidFill>
                <a:effectLst>
                  <a:outerShdw blurRad="38100" dist="38100" dir="2700000" algn="tl">
                    <a:srgbClr val="000000"/>
                  </a:outerShdw>
                </a:effectLst>
                <a:latin typeface="Arial Black"/>
                <a:ea typeface="Arial Black"/>
                <a:cs typeface="Arial Black"/>
              </a:rPr>
              <a:t> </a:t>
            </a:r>
            <a:endParaRPr lang="en-US" sz="2400" dirty="0"/>
          </a:p>
        </p:txBody>
      </p:sp>
      <p:pic>
        <p:nvPicPr>
          <p:cNvPr id="4" name="day2_slide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38926" y="5843337"/>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27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882316" y="228600"/>
            <a:ext cx="7686842" cy="1200328"/>
          </a:xfrm>
          <a:prstGeom prst="rect">
            <a:avLst/>
          </a:prstGeom>
          <a:noFill/>
          <a:ln w="9525">
            <a:noFill/>
            <a:miter lim="800000"/>
            <a:headEnd/>
            <a:tailEnd/>
          </a:ln>
        </p:spPr>
        <p:txBody>
          <a:bodyPr wrap="square">
            <a:prstTxWarp prst="textNoShape">
              <a:avLst/>
            </a:prstTxWarp>
            <a:spAutoFit/>
          </a:bodyPr>
          <a:lstStyle/>
          <a:p>
            <a:pPr algn="ctr">
              <a:defRPr/>
            </a:pPr>
            <a:r>
              <a:rPr lang="en-US" sz="2400" dirty="0" smtClean="0">
                <a:effectLst>
                  <a:outerShdw blurRad="38100" dist="38100" dir="2700000" algn="tl">
                    <a:srgbClr val="000000"/>
                  </a:outerShdw>
                </a:effectLst>
                <a:latin typeface="Arial Black"/>
                <a:ea typeface="Arial Black"/>
                <a:cs typeface="Arial Black"/>
              </a:rPr>
              <a:t>The editor has two amazing new stories she’d like to add to the site.</a:t>
            </a:r>
            <a:r>
              <a:rPr lang="en-US" sz="2400" dirty="0" smtClean="0">
                <a:solidFill>
                  <a:srgbClr val="FFFFFF"/>
                </a:solidFill>
                <a:effectLst>
                  <a:outerShdw blurRad="38100" dist="38100" dir="2700000" algn="tl">
                    <a:srgbClr val="000000"/>
                  </a:outerShdw>
                </a:effectLst>
                <a:latin typeface="Arial Black"/>
                <a:ea typeface="Arial Black"/>
                <a:cs typeface="Arial Black"/>
              </a:rPr>
              <a:t> But she doesn’t know if the claims in them are true.</a:t>
            </a:r>
          </a:p>
        </p:txBody>
      </p:sp>
      <p:sp>
        <p:nvSpPr>
          <p:cNvPr id="14340"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pic>
        <p:nvPicPr>
          <p:cNvPr id="3" name="day2_slide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1980" y="5624913"/>
            <a:ext cx="812800" cy="812800"/>
          </a:xfrm>
          <a:prstGeom prst="rect">
            <a:avLst/>
          </a:prstGeom>
        </p:spPr>
      </p:pic>
      <p:sp>
        <p:nvSpPr>
          <p:cNvPr id="8" name="TextBox 7"/>
          <p:cNvSpPr txBox="1"/>
          <p:nvPr/>
        </p:nvSpPr>
        <p:spPr>
          <a:xfrm>
            <a:off x="1457160" y="5539510"/>
            <a:ext cx="6229682" cy="1200328"/>
          </a:xfrm>
          <a:prstGeom prst="rect">
            <a:avLst/>
          </a:prstGeom>
          <a:noFill/>
        </p:spPr>
        <p:txBody>
          <a:bodyPr wrap="square" rtlCol="0">
            <a:spAutoFit/>
          </a:bodyPr>
          <a:lstStyle/>
          <a:p>
            <a:pPr algn="ctr">
              <a:defRPr/>
            </a:pPr>
            <a:r>
              <a:rPr lang="en-US" sz="2400" dirty="0" smtClean="0">
                <a:effectLst>
                  <a:outerShdw blurRad="38100" dist="38100" dir="2700000" algn="tl">
                    <a:srgbClr val="000000"/>
                  </a:outerShdw>
                </a:effectLst>
                <a:latin typeface="Arial Black"/>
                <a:ea typeface="Arial Black"/>
                <a:cs typeface="Arial Black"/>
              </a:rPr>
              <a:t>Your job is to check out the science claims. Then you can decide if the stories should be published.</a:t>
            </a:r>
            <a:endParaRPr lang="en-US" sz="2400" dirty="0">
              <a:solidFill>
                <a:srgbClr val="FF0000"/>
              </a:solidFill>
              <a:effectLst>
                <a:outerShdw blurRad="38100" dist="38100" dir="2700000" algn="tl">
                  <a:srgbClr val="000000"/>
                </a:outerShdw>
              </a:effectLst>
              <a:latin typeface="Arial Black"/>
              <a:ea typeface="Arial Black"/>
              <a:cs typeface="Arial Black"/>
            </a:endParaRPr>
          </a:p>
        </p:txBody>
      </p:sp>
      <p:pic>
        <p:nvPicPr>
          <p:cNvPr id="7"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2087415" y="1537370"/>
            <a:ext cx="4969171" cy="3975337"/>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84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334" y="2357955"/>
            <a:ext cx="8077200" cy="1600438"/>
          </a:xfrm>
          <a:prstGeom prst="rect">
            <a:avLst/>
          </a:prstGeom>
        </p:spPr>
        <p:txBody>
          <a:bodyPr wrap="square">
            <a:spAutoFit/>
          </a:bodyPr>
          <a:lstStyle/>
          <a:p>
            <a:r>
              <a:rPr lang="en-US" sz="1400" dirty="0">
                <a:latin typeface="Arial Black"/>
                <a:cs typeface="Arial Black"/>
              </a:rPr>
              <a:t>Slide 1 (left): Frank Gruber </a:t>
            </a:r>
            <a:r>
              <a:rPr lang="en-US" sz="1400" dirty="0">
                <a:solidFill>
                  <a:schemeClr val="tx1">
                    <a:lumMod val="95000"/>
                  </a:schemeClr>
                </a:solidFill>
                <a:latin typeface="Arial Black"/>
                <a:cs typeface="Arial Black"/>
              </a:rPr>
              <a:t>(http://</a:t>
            </a:r>
            <a:r>
              <a:rPr lang="en-US" sz="1400" dirty="0" err="1">
                <a:solidFill>
                  <a:schemeClr val="tx1">
                    <a:lumMod val="95000"/>
                  </a:schemeClr>
                </a:solidFill>
                <a:latin typeface="Arial Black"/>
                <a:cs typeface="Arial Black"/>
              </a:rPr>
              <a:t>flic.kr</a:t>
            </a:r>
            <a:r>
              <a:rPr lang="en-US" sz="1400" dirty="0">
                <a:solidFill>
                  <a:schemeClr val="tx1">
                    <a:lumMod val="95000"/>
                  </a:schemeClr>
                </a:solidFill>
                <a:latin typeface="Arial Black"/>
                <a:cs typeface="Arial Black"/>
              </a:rPr>
              <a:t>/p/4u213k)</a:t>
            </a:r>
          </a:p>
          <a:p>
            <a:endParaRPr lang="en-US" sz="1400" dirty="0">
              <a:solidFill>
                <a:schemeClr val="tx1">
                  <a:lumMod val="95000"/>
                </a:schemeClr>
              </a:solidFill>
              <a:latin typeface="Arial Black"/>
              <a:cs typeface="Arial Black"/>
            </a:endParaRPr>
          </a:p>
          <a:p>
            <a:r>
              <a:rPr lang="en-US" sz="1400" dirty="0">
                <a:latin typeface="Arial Black"/>
                <a:cs typeface="Arial Black"/>
              </a:rPr>
              <a:t>Slide 1 (right): Sean Hagen (http://</a:t>
            </a:r>
            <a:r>
              <a:rPr lang="en-US" sz="1400" dirty="0" err="1">
                <a:latin typeface="Arial Black"/>
                <a:cs typeface="Arial Black"/>
              </a:rPr>
              <a:t>www.flickr.com</a:t>
            </a:r>
            <a:r>
              <a:rPr lang="en-US" sz="1400" dirty="0">
                <a:latin typeface="Arial Black"/>
                <a:cs typeface="Arial Black"/>
              </a:rPr>
              <a:t>/photos/</a:t>
            </a:r>
            <a:r>
              <a:rPr lang="en-US" sz="1400" dirty="0" err="1">
                <a:latin typeface="Arial Black"/>
                <a:cs typeface="Arial Black"/>
              </a:rPr>
              <a:t>rebelcan</a:t>
            </a:r>
            <a:r>
              <a:rPr lang="en-US" sz="1400" dirty="0">
                <a:latin typeface="Arial Black"/>
                <a:cs typeface="Arial Black"/>
              </a:rPr>
              <a:t>/5171294244</a:t>
            </a:r>
            <a:r>
              <a:rPr lang="en-US" sz="1400" dirty="0">
                <a:latin typeface="Arial Black"/>
                <a:cs typeface="Arial Black"/>
                <a:hlinkClick r:id="rId2"/>
              </a:rPr>
              <a:t>/</a:t>
            </a:r>
            <a:r>
              <a:rPr lang="en-US" sz="1400" dirty="0">
                <a:latin typeface="Arial Black"/>
                <a:cs typeface="Arial Black"/>
              </a:rPr>
              <a:t>)</a:t>
            </a:r>
          </a:p>
          <a:p>
            <a:endParaRPr lang="en-US" sz="1400" dirty="0">
              <a:latin typeface="Arial Black"/>
              <a:cs typeface="Arial Black"/>
            </a:endParaRPr>
          </a:p>
          <a:p>
            <a:r>
              <a:rPr lang="en-US" sz="1400" dirty="0">
                <a:latin typeface="Arial Black"/>
                <a:cs typeface="Arial Black"/>
              </a:rPr>
              <a:t>Slide 2: </a:t>
            </a:r>
            <a:r>
              <a:rPr lang="en-US" sz="1400" dirty="0" err="1">
                <a:latin typeface="Arial Black"/>
                <a:cs typeface="Arial Black"/>
              </a:rPr>
              <a:t>Shaul</a:t>
            </a:r>
            <a:r>
              <a:rPr lang="en-US" sz="1400" dirty="0">
                <a:latin typeface="Arial Black"/>
                <a:cs typeface="Arial Black"/>
              </a:rPr>
              <a:t> </a:t>
            </a:r>
            <a:r>
              <a:rPr lang="en-US" sz="1400" dirty="0" err="1">
                <a:latin typeface="Arial Black"/>
                <a:cs typeface="Arial Black"/>
              </a:rPr>
              <a:t>Hanuka</a:t>
            </a:r>
            <a:r>
              <a:rPr lang="en-US" sz="1400" dirty="0">
                <a:latin typeface="Arial Black"/>
                <a:cs typeface="Arial Black"/>
              </a:rPr>
              <a:t> (http://www.flickr.com/photos/shalvas/4782107423</a:t>
            </a:r>
            <a:r>
              <a:rPr lang="en-US" sz="1400" dirty="0">
                <a:latin typeface="Arial Black"/>
                <a:cs typeface="Arial Black"/>
                <a:hlinkClick r:id="rId3"/>
              </a:rPr>
              <a:t>/</a:t>
            </a:r>
            <a:r>
              <a:rPr lang="en-US" sz="1400" dirty="0" smtClean="0">
                <a:latin typeface="Arial Black"/>
                <a:cs typeface="Arial Black"/>
              </a:rPr>
              <a:t>)</a:t>
            </a:r>
          </a:p>
          <a:p>
            <a:endParaRPr lang="en-US" sz="1400" dirty="0">
              <a:latin typeface="Arial Black"/>
              <a:cs typeface="Arial Black"/>
            </a:endParaRPr>
          </a:p>
          <a:p>
            <a:r>
              <a:rPr lang="en-US" sz="1400" dirty="0" smtClean="0">
                <a:latin typeface="Arial Black"/>
                <a:cs typeface="Arial Black"/>
              </a:rPr>
              <a:t>Slide </a:t>
            </a:r>
            <a:r>
              <a:rPr lang="en-US" sz="1400" dirty="0" smtClean="0">
                <a:latin typeface="Arial Black"/>
                <a:cs typeface="Arial Black"/>
              </a:rPr>
              <a:t>12:</a:t>
            </a:r>
            <a:r>
              <a:rPr lang="en-US" sz="1400" dirty="0">
                <a:latin typeface="Arial Black"/>
                <a:cs typeface="Arial Black"/>
              </a:rPr>
              <a:t> </a:t>
            </a:r>
            <a:r>
              <a:rPr lang="en-US" sz="1400" dirty="0" smtClean="0">
                <a:latin typeface="Arial Black"/>
                <a:cs typeface="Arial Black"/>
              </a:rPr>
              <a:t>Steven Duong (http</a:t>
            </a:r>
            <a:r>
              <a:rPr lang="en-US" sz="1400" dirty="0">
                <a:latin typeface="Arial Black"/>
                <a:cs typeface="Arial Black"/>
              </a:rPr>
              <a:t>://www.flickr.com/photos/stevenduong/4081192022</a:t>
            </a:r>
            <a:r>
              <a:rPr lang="en-US" sz="1400" dirty="0" smtClean="0">
                <a:latin typeface="Arial Black"/>
                <a:cs typeface="Arial Black"/>
              </a:rPr>
              <a:t>/)</a:t>
            </a:r>
            <a:endParaRPr lang="en-US" sz="1400" dirty="0" smtClean="0">
              <a:latin typeface="Arial Black"/>
              <a:cs typeface="Arial Black"/>
            </a:endParaRPr>
          </a:p>
        </p:txBody>
      </p:sp>
      <p:sp>
        <p:nvSpPr>
          <p:cNvPr id="7" name="TextBox 6"/>
          <p:cNvSpPr txBox="1"/>
          <p:nvPr/>
        </p:nvSpPr>
        <p:spPr>
          <a:xfrm>
            <a:off x="3048000" y="1233827"/>
            <a:ext cx="3054667" cy="609398"/>
          </a:xfrm>
          <a:prstGeom prst="rect">
            <a:avLst/>
          </a:prstGeom>
          <a:noFill/>
        </p:spPr>
        <p:txBody>
          <a:bodyPr wrap="none" rtlCol="0">
            <a:spAutoFit/>
          </a:bodyPr>
          <a:lstStyle/>
          <a:p>
            <a:r>
              <a:rPr lang="en-US" sz="3000" dirty="0" smtClean="0">
                <a:solidFill>
                  <a:srgbClr val="FFFFFF"/>
                </a:solidFill>
                <a:latin typeface="Arial Black"/>
                <a:cs typeface="Arial Black"/>
              </a:rPr>
              <a:t>Photo Credits</a:t>
            </a:r>
            <a:endParaRPr lang="en-US" sz="3000" dirty="0">
              <a:solidFill>
                <a:srgbClr val="FFFFFF"/>
              </a:solidFill>
              <a:latin typeface="Arial Black"/>
              <a:cs typeface="Arial Black"/>
            </a:endParaRPr>
          </a:p>
        </p:txBody>
      </p:sp>
    </p:spTree>
    <p:extLst>
      <p:ext uri="{BB962C8B-B14F-4D97-AF65-F5344CB8AC3E}">
        <p14:creationId xmlns:p14="http://schemas.microsoft.com/office/powerpoint/2010/main" val="40841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1" y="152400"/>
            <a:ext cx="9144001" cy="1200328"/>
          </a:xfrm>
          <a:prstGeom prst="rect">
            <a:avLst/>
          </a:prstGeom>
          <a:noFill/>
          <a:ln w="9525">
            <a:noFill/>
            <a:miter lim="800000"/>
            <a:headEnd/>
            <a:tailEnd/>
          </a:ln>
        </p:spPr>
        <p:txBody>
          <a:bodyPr wrap="square">
            <a:prstTxWarp prst="textNoShape">
              <a:avLst/>
            </a:prstTxWarp>
            <a:spAutoFit/>
          </a:bodyPr>
          <a:lstStyle/>
          <a:p>
            <a:pPr algn="ctr">
              <a:defRPr/>
            </a:pPr>
            <a:r>
              <a:rPr lang="en-US" sz="2400" dirty="0" smtClean="0">
                <a:effectLst>
                  <a:outerShdw blurRad="38100" dist="38100" dir="2700000" algn="tl">
                    <a:srgbClr val="000000"/>
                  </a:outerShdw>
                </a:effectLst>
                <a:latin typeface="Arial Black"/>
                <a:ea typeface="Arial Black"/>
                <a:cs typeface="Arial Black"/>
              </a:rPr>
              <a:t>The story you’ll be working on today </a:t>
            </a:r>
            <a:endParaRPr lang="en-US" sz="2400" dirty="0">
              <a:effectLst>
                <a:outerShdw blurRad="38100" dist="38100" dir="2700000" algn="tl">
                  <a:srgbClr val="000000"/>
                </a:outerShdw>
              </a:effectLst>
              <a:latin typeface="Arial Black"/>
              <a:ea typeface="Arial Black"/>
              <a:cs typeface="Arial Black"/>
            </a:endParaRPr>
          </a:p>
          <a:p>
            <a:pPr algn="ctr">
              <a:defRPr/>
            </a:pPr>
            <a:r>
              <a:rPr lang="en-US" sz="2400" dirty="0" smtClean="0">
                <a:effectLst>
                  <a:outerShdw blurRad="38100" dist="38100" dir="2700000" algn="tl">
                    <a:srgbClr val="000000"/>
                  </a:outerShdw>
                </a:effectLst>
                <a:latin typeface="Arial Black"/>
                <a:ea typeface="Arial Black"/>
                <a:cs typeface="Arial Black"/>
              </a:rPr>
              <a:t>is about someone who supposedly </a:t>
            </a:r>
          </a:p>
          <a:p>
            <a:pPr algn="ctr">
              <a:defRPr/>
            </a:pPr>
            <a:r>
              <a:rPr lang="en-US" sz="2400" dirty="0" smtClean="0">
                <a:effectLst>
                  <a:outerShdw blurRad="38100" dist="38100" dir="2700000" algn="tl">
                    <a:srgbClr val="000000"/>
                  </a:outerShdw>
                </a:effectLst>
                <a:latin typeface="Arial Black"/>
                <a:ea typeface="Arial Black"/>
                <a:cs typeface="Arial Black"/>
              </a:rPr>
              <a:t>broke a glass with her voice!</a:t>
            </a:r>
            <a:endParaRPr lang="en-US" sz="2400" dirty="0">
              <a:effectLst>
                <a:outerShdw blurRad="38100" dist="38100" dir="2700000" algn="tl">
                  <a:srgbClr val="000000"/>
                </a:outerShdw>
              </a:effectLst>
              <a:latin typeface="Arial Black"/>
              <a:ea typeface="Arial Black"/>
              <a:cs typeface="Arial Black"/>
            </a:endParaRPr>
          </a:p>
        </p:txBody>
      </p:sp>
      <p:sp>
        <p:nvSpPr>
          <p:cNvPr id="22532"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12" name="TextBox 11"/>
          <p:cNvSpPr txBox="1"/>
          <p:nvPr/>
        </p:nvSpPr>
        <p:spPr>
          <a:xfrm>
            <a:off x="4211638" y="4767263"/>
            <a:ext cx="4972050" cy="1322387"/>
          </a:xfrm>
          <a:prstGeom prst="rect">
            <a:avLst/>
          </a:prstGeom>
          <a:noFill/>
        </p:spPr>
        <p:txBody>
          <a:bodyPr>
            <a:spAutoFit/>
          </a:bodyPr>
          <a:lstStyle/>
          <a:p>
            <a:pPr>
              <a:defRPr/>
            </a:pPr>
            <a:r>
              <a:rPr lang="en-US" sz="4000" i="1" dirty="0" smtClean="0">
                <a:solidFill>
                  <a:srgbClr val="FFB400"/>
                </a:solidFill>
                <a:effectLst>
                  <a:outerShdw blurRad="38100" dist="38100" dir="2700000" algn="tl">
                    <a:srgbClr val="000000"/>
                  </a:outerShdw>
                </a:effectLst>
                <a:latin typeface="Arial Black"/>
                <a:ea typeface="Arial Black"/>
                <a:cs typeface="Arial Black"/>
              </a:rPr>
              <a:t> </a:t>
            </a:r>
            <a:endParaRPr lang="en-US" sz="4000" i="1" dirty="0">
              <a:solidFill>
                <a:srgbClr val="FFB400"/>
              </a:solidFill>
              <a:effectLst>
                <a:outerShdw blurRad="38100" dist="38100" dir="2700000" algn="tl">
                  <a:srgbClr val="000000"/>
                </a:outerShdw>
              </a:effectLst>
              <a:latin typeface="Arial Black"/>
              <a:ea typeface="Arial Black"/>
              <a:cs typeface="Arial Black"/>
            </a:endParaRPr>
          </a:p>
          <a:p>
            <a:pPr>
              <a:defRPr/>
            </a:pPr>
            <a:endParaRPr lang="en-US" sz="4000" dirty="0">
              <a:latin typeface="Arial" charset="0"/>
              <a:ea typeface="ＭＳ Ｐゴシック" charset="-128"/>
              <a:cs typeface="ＭＳ Ｐゴシック" charset="-128"/>
            </a:endParaRPr>
          </a:p>
        </p:txBody>
      </p:sp>
      <p:pic>
        <p:nvPicPr>
          <p:cNvPr id="3" name="day2_slide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21284" y="5520815"/>
            <a:ext cx="812800" cy="812800"/>
          </a:xfrm>
          <a:prstGeom prst="rect">
            <a:avLst/>
          </a:prstGeom>
        </p:spPr>
      </p:pic>
      <p:grpSp>
        <p:nvGrpSpPr>
          <p:cNvPr id="7" name="Group 6"/>
          <p:cNvGrpSpPr/>
          <p:nvPr/>
        </p:nvGrpSpPr>
        <p:grpSpPr>
          <a:xfrm>
            <a:off x="2701584" y="1721901"/>
            <a:ext cx="3740833" cy="4611714"/>
            <a:chOff x="121468" y="-773023"/>
            <a:chExt cx="4253819" cy="5244126"/>
          </a:xfrm>
        </p:grpSpPr>
        <p:sp>
          <p:nvSpPr>
            <p:cNvPr id="9" name="Rectangle 8"/>
            <p:cNvSpPr/>
            <p:nvPr/>
          </p:nvSpPr>
          <p:spPr>
            <a:xfrm rot="16200000">
              <a:off x="-366754" y="-284801"/>
              <a:ext cx="5230264" cy="4253819"/>
            </a:xfrm>
            <a:prstGeom prst="rect">
              <a:avLst/>
            </a:prstGeom>
            <a:solidFill>
              <a:schemeClr val="tx1"/>
            </a:solidFill>
            <a:ln>
              <a:solidFill>
                <a:schemeClr val="tx1"/>
              </a:solidFill>
            </a:ln>
            <a:effectLst>
              <a:outerShdw blurRad="90805" dist="48387" dir="77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897" y="-696484"/>
              <a:ext cx="3993136" cy="5167587"/>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46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Box 4"/>
          <p:cNvSpPr txBox="1">
            <a:spLocks noChangeArrowheads="1"/>
          </p:cNvSpPr>
          <p:nvPr/>
        </p:nvSpPr>
        <p:spPr bwMode="auto">
          <a:xfrm>
            <a:off x="1697038" y="2044700"/>
            <a:ext cx="185737" cy="369888"/>
          </a:xfrm>
          <a:prstGeom prst="rect">
            <a:avLst/>
          </a:prstGeom>
          <a:noFill/>
          <a:ln w="9525">
            <a:noFill/>
            <a:miter lim="800000"/>
            <a:headEnd/>
            <a:tailEnd/>
          </a:ln>
        </p:spPr>
        <p:txBody>
          <a:bodyPr wrap="none">
            <a:prstTxWarp prst="textNoShape">
              <a:avLst/>
            </a:prstTxWarp>
            <a:spAutoFit/>
          </a:bodyPr>
          <a:lstStyle/>
          <a:p>
            <a:endParaRPr lang="en-US" dirty="0"/>
          </a:p>
        </p:txBody>
      </p:sp>
      <p:pic>
        <p:nvPicPr>
          <p:cNvPr id="3" name="NoWay_day2_pt1_slide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1452" y="5616074"/>
            <a:ext cx="812800" cy="812800"/>
          </a:xfrm>
          <a:prstGeom prst="rect">
            <a:avLst/>
          </a:prstGeom>
        </p:spPr>
      </p:pic>
      <p:pic>
        <p:nvPicPr>
          <p:cNvPr id="20482" name="Picture 2"/>
          <p:cNvPicPr>
            <a:picLocks noChangeAspect="1" noChangeArrowheads="1"/>
          </p:cNvPicPr>
          <p:nvPr/>
        </p:nvPicPr>
        <p:blipFill>
          <a:blip r:embed="rId6"/>
          <a:srcRect/>
          <a:stretch>
            <a:fillRect/>
          </a:stretch>
        </p:blipFill>
        <p:spPr bwMode="auto">
          <a:xfrm>
            <a:off x="415779" y="2014338"/>
            <a:ext cx="2098548" cy="2715768"/>
          </a:xfrm>
          <a:prstGeom prst="rect">
            <a:avLst/>
          </a:prstGeom>
          <a:solidFill>
            <a:schemeClr val="tx1"/>
          </a:solidFill>
          <a:ln w="9525">
            <a:solidFill>
              <a:schemeClr val="bg2"/>
            </a:solidFill>
            <a:miter lim="800000"/>
            <a:headEnd/>
            <a:tailEnd/>
          </a:ln>
          <a:effectLst/>
        </p:spPr>
      </p:pic>
      <p:pic>
        <p:nvPicPr>
          <p:cNvPr id="20483" name="Picture 3"/>
          <p:cNvPicPr>
            <a:picLocks noChangeAspect="1" noChangeArrowheads="1"/>
          </p:cNvPicPr>
          <p:nvPr/>
        </p:nvPicPr>
        <p:blipFill>
          <a:blip r:embed="rId7"/>
          <a:srcRect/>
          <a:stretch>
            <a:fillRect/>
          </a:stretch>
        </p:blipFill>
        <p:spPr bwMode="auto">
          <a:xfrm>
            <a:off x="2892848" y="2014338"/>
            <a:ext cx="2103120" cy="2721685"/>
          </a:xfrm>
          <a:prstGeom prst="rect">
            <a:avLst/>
          </a:prstGeom>
          <a:solidFill>
            <a:schemeClr val="tx1"/>
          </a:solidFill>
          <a:ln w="9525">
            <a:solidFill>
              <a:schemeClr val="bg2"/>
            </a:solidFill>
            <a:miter lim="800000"/>
            <a:headEnd/>
            <a:tailEnd/>
          </a:ln>
          <a:effectLst/>
        </p:spPr>
      </p:pic>
      <p:pic>
        <p:nvPicPr>
          <p:cNvPr id="20485" name="Picture 5"/>
          <p:cNvPicPr>
            <a:picLocks noChangeAspect="1" noChangeArrowheads="1"/>
          </p:cNvPicPr>
          <p:nvPr/>
        </p:nvPicPr>
        <p:blipFill>
          <a:blip r:embed="rId8"/>
          <a:srcRect/>
          <a:stretch>
            <a:fillRect/>
          </a:stretch>
        </p:blipFill>
        <p:spPr bwMode="auto">
          <a:xfrm>
            <a:off x="1697038" y="3936719"/>
            <a:ext cx="2020824" cy="2615184"/>
          </a:xfrm>
          <a:prstGeom prst="rect">
            <a:avLst/>
          </a:prstGeom>
          <a:solidFill>
            <a:schemeClr val="tx1"/>
          </a:solidFill>
          <a:ln w="9525">
            <a:solidFill>
              <a:schemeClr val="bg2"/>
            </a:solidFill>
            <a:miter lim="800000"/>
            <a:headEnd/>
            <a:tailEnd/>
          </a:ln>
          <a:effectLst/>
        </p:spPr>
      </p:pic>
      <p:pic>
        <p:nvPicPr>
          <p:cNvPr id="20486" name="Picture 6"/>
          <p:cNvPicPr>
            <a:picLocks noChangeAspect="1" noChangeArrowheads="1"/>
          </p:cNvPicPr>
          <p:nvPr/>
        </p:nvPicPr>
        <p:blipFill>
          <a:blip r:embed="rId9"/>
          <a:srcRect/>
          <a:stretch>
            <a:fillRect/>
          </a:stretch>
        </p:blipFill>
        <p:spPr bwMode="auto">
          <a:xfrm>
            <a:off x="4186797" y="3936719"/>
            <a:ext cx="2020824" cy="2615184"/>
          </a:xfrm>
          <a:prstGeom prst="rect">
            <a:avLst/>
          </a:prstGeom>
          <a:solidFill>
            <a:schemeClr val="tx1"/>
          </a:solidFill>
          <a:ln w="9525">
            <a:solidFill>
              <a:schemeClr val="bg2"/>
            </a:solidFill>
            <a:miter lim="800000"/>
            <a:headEnd/>
            <a:tailEnd/>
          </a:ln>
          <a:effectLst/>
        </p:spPr>
      </p:pic>
      <p:sp>
        <p:nvSpPr>
          <p:cNvPr id="12" name="TextBox 2"/>
          <p:cNvSpPr txBox="1">
            <a:spLocks noChangeArrowheads="1"/>
          </p:cNvSpPr>
          <p:nvPr/>
        </p:nvSpPr>
        <p:spPr bwMode="auto">
          <a:xfrm>
            <a:off x="1" y="75346"/>
            <a:ext cx="9143999" cy="1938992"/>
          </a:xfrm>
          <a:prstGeom prst="rect">
            <a:avLst/>
          </a:prstGeom>
          <a:noFill/>
          <a:ln w="9525">
            <a:noFill/>
            <a:miter lim="800000"/>
            <a:headEnd/>
            <a:tailEnd/>
          </a:ln>
        </p:spPr>
        <p:txBody>
          <a:bodyPr wrap="square">
            <a:prstTxWarp prst="textNoShape">
              <a:avLst/>
            </a:prstTxWarp>
            <a:spAutoFit/>
          </a:bodyPr>
          <a:lstStyle/>
          <a:p>
            <a:pPr algn="ctr">
              <a:defRPr/>
            </a:pPr>
            <a:r>
              <a:rPr lang="en-US" sz="2400" dirty="0" smtClean="0">
                <a:effectLst>
                  <a:outerShdw blurRad="38100" dist="38100" dir="2700000" algn="tl">
                    <a:srgbClr val="000000"/>
                  </a:outerShdw>
                </a:effectLst>
                <a:latin typeface="Arial Black"/>
                <a:ea typeface="Arial Black"/>
                <a:cs typeface="Arial Black"/>
              </a:rPr>
              <a:t>These are the resources you’ll use to </a:t>
            </a:r>
            <a:r>
              <a:rPr lang="en-US" sz="2400" dirty="0" smtClean="0">
                <a:solidFill>
                  <a:srgbClr val="FF0000"/>
                </a:solidFill>
                <a:effectLst>
                  <a:outerShdw blurRad="38100" dist="38100" dir="2700000" algn="tl">
                    <a:srgbClr val="000000"/>
                  </a:outerShdw>
                </a:effectLst>
                <a:latin typeface="Arial Black"/>
                <a:ea typeface="Arial Black"/>
                <a:cs typeface="Arial Black"/>
              </a:rPr>
              <a:t>check the science claims</a:t>
            </a:r>
            <a:r>
              <a:rPr lang="en-US" sz="2400" dirty="0" smtClean="0">
                <a:effectLst>
                  <a:outerShdw blurRad="38100" dist="38100" dir="2700000" algn="tl">
                    <a:srgbClr val="000000"/>
                  </a:outerShdw>
                </a:effectLst>
                <a:latin typeface="Arial Black"/>
                <a:ea typeface="Arial Black"/>
                <a:cs typeface="Arial Black"/>
              </a:rPr>
              <a:t> in the story. </a:t>
            </a:r>
          </a:p>
          <a:p>
            <a:pPr algn="ctr">
              <a:defRPr/>
            </a:pPr>
            <a:r>
              <a:rPr lang="en-US" sz="2400" dirty="0" smtClean="0">
                <a:effectLst>
                  <a:outerShdw blurRad="38100" dist="38100" dir="2700000" algn="tl">
                    <a:srgbClr val="000000"/>
                  </a:outerShdw>
                </a:effectLst>
                <a:latin typeface="Arial Black"/>
                <a:ea typeface="Arial Black"/>
                <a:cs typeface="Arial Black"/>
              </a:rPr>
              <a:t>They’re from </a:t>
            </a:r>
            <a:r>
              <a:rPr lang="en-US" sz="2400" dirty="0" err="1">
                <a:solidFill>
                  <a:srgbClr val="FFB400"/>
                </a:solidFill>
                <a:effectLst>
                  <a:outerShdw blurRad="38100" dist="38100" dir="2700000" algn="tl">
                    <a:srgbClr val="000000"/>
                  </a:outerShdw>
                </a:effectLst>
                <a:latin typeface="Arial Black"/>
                <a:cs typeface="Arial Black"/>
              </a:rPr>
              <a:t>NoWay</a:t>
            </a:r>
            <a:r>
              <a:rPr lang="en-US" sz="2400" dirty="0" err="1">
                <a:solidFill>
                  <a:srgbClr val="FF0000"/>
                </a:solidFill>
                <a:effectLst>
                  <a:outerShdw blurRad="38100" dist="38100" dir="2700000" algn="tl">
                    <a:srgbClr val="000000"/>
                  </a:outerShdw>
                </a:effectLst>
                <a:latin typeface="Arial Black"/>
                <a:cs typeface="Arial Black"/>
              </a:rPr>
              <a:t>!</a:t>
            </a:r>
            <a:r>
              <a:rPr lang="en-US" sz="2400" dirty="0" err="1">
                <a:solidFill>
                  <a:srgbClr val="FFB400"/>
                </a:solidFill>
                <a:effectLst>
                  <a:outerShdw blurRad="38100" dist="38100" dir="2700000" algn="tl">
                    <a:srgbClr val="000000"/>
                  </a:outerShdw>
                </a:effectLst>
                <a:latin typeface="Arial Black"/>
                <a:cs typeface="Arial Black"/>
              </a:rPr>
              <a:t>com’s</a:t>
            </a:r>
            <a:r>
              <a:rPr lang="en-US" sz="2400" b="1" dirty="0">
                <a:solidFill>
                  <a:srgbClr val="FF0000"/>
                </a:solidFill>
                <a:effectLst>
                  <a:outerShdw blurRad="38100" dist="38100" dir="2700000" algn="tl">
                    <a:srgbClr val="000000"/>
                  </a:outerShdw>
                </a:effectLst>
                <a:latin typeface="Arial Black"/>
                <a:ea typeface="Arial Black"/>
                <a:cs typeface="Arial Black"/>
              </a:rPr>
              <a:t> </a:t>
            </a:r>
            <a:r>
              <a:rPr lang="en-US" sz="2400" b="1" dirty="0" smtClean="0">
                <a:solidFill>
                  <a:srgbClr val="FFFFFF"/>
                </a:solidFill>
                <a:effectLst>
                  <a:outerShdw blurRad="38100" dist="38100" dir="2700000" algn="tl">
                    <a:srgbClr val="000000"/>
                  </a:outerShdw>
                </a:effectLst>
                <a:latin typeface="Arial Black"/>
                <a:ea typeface="Arial Black"/>
                <a:cs typeface="Arial Black"/>
              </a:rPr>
              <a:t>research library. </a:t>
            </a:r>
            <a:br>
              <a:rPr lang="en-US" sz="2400" b="1" dirty="0" smtClean="0">
                <a:solidFill>
                  <a:srgbClr val="FFFFFF"/>
                </a:solidFill>
                <a:effectLst>
                  <a:outerShdw blurRad="38100" dist="38100" dir="2700000" algn="tl">
                    <a:srgbClr val="000000"/>
                  </a:outerShdw>
                </a:effectLst>
                <a:latin typeface="Arial Black"/>
                <a:ea typeface="Arial Black"/>
                <a:cs typeface="Arial Black"/>
              </a:rPr>
            </a:br>
            <a:r>
              <a:rPr lang="en-US" sz="2400" dirty="0" smtClean="0">
                <a:effectLst>
                  <a:outerShdw blurRad="38100" dist="38100" dir="2700000" algn="tl">
                    <a:srgbClr val="000000"/>
                  </a:outerShdw>
                </a:effectLst>
                <a:latin typeface="Arial Black"/>
                <a:ea typeface="Arial Black"/>
                <a:cs typeface="Arial Black"/>
              </a:rPr>
              <a:t>You can trust the information in them — </a:t>
            </a:r>
            <a:br>
              <a:rPr lang="en-US" sz="2400" dirty="0" smtClean="0">
                <a:effectLst>
                  <a:outerShdw blurRad="38100" dist="38100" dir="2700000" algn="tl">
                    <a:srgbClr val="000000"/>
                  </a:outerShdw>
                </a:effectLst>
                <a:latin typeface="Arial Black"/>
                <a:ea typeface="Arial Black"/>
                <a:cs typeface="Arial Black"/>
              </a:rPr>
            </a:br>
            <a:r>
              <a:rPr lang="en-US" sz="2400" dirty="0" smtClean="0">
                <a:effectLst>
                  <a:outerShdw blurRad="38100" dist="38100" dir="2700000" algn="tl">
                    <a:srgbClr val="000000"/>
                  </a:outerShdw>
                </a:effectLst>
                <a:latin typeface="Arial Black"/>
                <a:ea typeface="Arial Black"/>
                <a:cs typeface="Arial Black"/>
              </a:rPr>
              <a:t>it comes from reliable sources. </a:t>
            </a:r>
            <a:endParaRPr lang="en-US" sz="2400" dirty="0">
              <a:effectLst>
                <a:outerShdw blurRad="38100" dist="38100" dir="2700000" algn="tl">
                  <a:srgbClr val="000000"/>
                </a:outerShdw>
              </a:effectLst>
              <a:latin typeface="Arial Black"/>
              <a:ea typeface="Arial Black"/>
              <a:cs typeface="Arial Black"/>
            </a:endParaRPr>
          </a:p>
        </p:txBody>
      </p:sp>
      <p:pic>
        <p:nvPicPr>
          <p:cNvPr id="15" name="Picture 14" descr="NoWay-Resources-18.png"/>
          <p:cNvPicPr>
            <a:picLocks noChangeAspect="1"/>
          </p:cNvPicPr>
          <p:nvPr/>
        </p:nvPicPr>
        <p:blipFill>
          <a:blip r:embed="rId10"/>
          <a:stretch>
            <a:fillRect/>
          </a:stretch>
        </p:blipFill>
        <p:spPr>
          <a:xfrm>
            <a:off x="5401069" y="2030213"/>
            <a:ext cx="2103120" cy="2720203"/>
          </a:xfrm>
          <a:prstGeom prst="rect">
            <a:avLst/>
          </a:prstGeom>
          <a:ln>
            <a:solidFill>
              <a:schemeClr val="bg1"/>
            </a:solidFill>
          </a:ln>
        </p:spPr>
      </p:pic>
      <p:pic>
        <p:nvPicPr>
          <p:cNvPr id="16" name="Picture 15" descr="NoWay-Resources-17.png"/>
          <p:cNvPicPr>
            <a:picLocks noChangeAspect="1"/>
          </p:cNvPicPr>
          <p:nvPr/>
        </p:nvPicPr>
        <p:blipFill>
          <a:blip r:embed="rId11"/>
          <a:stretch>
            <a:fillRect/>
          </a:stretch>
        </p:blipFill>
        <p:spPr>
          <a:xfrm>
            <a:off x="2907072" y="2014337"/>
            <a:ext cx="2103120" cy="2725100"/>
          </a:xfrm>
          <a:prstGeom prst="rect">
            <a:avLst/>
          </a:prstGeom>
          <a:ln>
            <a:solidFill>
              <a:schemeClr val="bg1"/>
            </a:solidFill>
          </a:ln>
        </p:spPr>
      </p:pic>
      <p:pic>
        <p:nvPicPr>
          <p:cNvPr id="17" name="Picture 16" descr="NoWay-Resources-16.png"/>
          <p:cNvPicPr>
            <a:picLocks noChangeAspect="1"/>
          </p:cNvPicPr>
          <p:nvPr/>
        </p:nvPicPr>
        <p:blipFill>
          <a:blip r:embed="rId12"/>
          <a:stretch>
            <a:fillRect/>
          </a:stretch>
        </p:blipFill>
        <p:spPr>
          <a:xfrm>
            <a:off x="438672" y="2014337"/>
            <a:ext cx="2103120" cy="2725100"/>
          </a:xfrm>
          <a:prstGeom prst="rect">
            <a:avLst/>
          </a:prstGeom>
          <a:ln>
            <a:solidFill>
              <a:schemeClr val="bg1"/>
            </a:solidFill>
          </a:ln>
        </p:spPr>
      </p:pic>
      <p:pic>
        <p:nvPicPr>
          <p:cNvPr id="11" name="Picture 10" descr="NoWay-Resources-21.png"/>
          <p:cNvPicPr>
            <a:picLocks noChangeAspect="1"/>
          </p:cNvPicPr>
          <p:nvPr/>
        </p:nvPicPr>
        <p:blipFill>
          <a:blip r:embed="rId13"/>
          <a:stretch>
            <a:fillRect/>
          </a:stretch>
        </p:blipFill>
        <p:spPr>
          <a:xfrm>
            <a:off x="6708305" y="3922268"/>
            <a:ext cx="2103120" cy="2720203"/>
          </a:xfrm>
          <a:prstGeom prst="rect">
            <a:avLst/>
          </a:prstGeom>
          <a:ln>
            <a:solidFill>
              <a:schemeClr val="bg1"/>
            </a:solidFill>
          </a:ln>
        </p:spPr>
      </p:pic>
      <p:pic>
        <p:nvPicPr>
          <p:cNvPr id="13" name="Picture 12" descr="NoWay-Resources-20.png"/>
          <p:cNvPicPr>
            <a:picLocks noChangeAspect="1"/>
          </p:cNvPicPr>
          <p:nvPr/>
        </p:nvPicPr>
        <p:blipFill>
          <a:blip r:embed="rId14"/>
          <a:stretch>
            <a:fillRect/>
          </a:stretch>
        </p:blipFill>
        <p:spPr>
          <a:xfrm>
            <a:off x="4186796" y="3954018"/>
            <a:ext cx="2103120" cy="2720203"/>
          </a:xfrm>
          <a:prstGeom prst="rect">
            <a:avLst/>
          </a:prstGeom>
          <a:ln>
            <a:solidFill>
              <a:schemeClr val="bg1"/>
            </a:solidFill>
          </a:ln>
        </p:spPr>
      </p:pic>
      <p:pic>
        <p:nvPicPr>
          <p:cNvPr id="14" name="Picture 13" descr="NoWay-Resources-19.png"/>
          <p:cNvPicPr>
            <a:picLocks noChangeAspect="1"/>
          </p:cNvPicPr>
          <p:nvPr/>
        </p:nvPicPr>
        <p:blipFill>
          <a:blip r:embed="rId15"/>
          <a:stretch>
            <a:fillRect/>
          </a:stretch>
        </p:blipFill>
        <p:spPr>
          <a:xfrm>
            <a:off x="1697037" y="3938143"/>
            <a:ext cx="2103120" cy="2720203"/>
          </a:xfrm>
          <a:prstGeom prst="rect">
            <a:avLst/>
          </a:prstGeom>
          <a:ln>
            <a:solidFill>
              <a:schemeClr val="bg1"/>
            </a:solid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33"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158" y="347579"/>
            <a:ext cx="7740316" cy="830997"/>
          </a:xfrm>
          <a:prstGeom prst="rect">
            <a:avLst/>
          </a:prstGeom>
          <a:noFill/>
        </p:spPr>
        <p:txBody>
          <a:bodyPr wrap="square" rtlCol="0">
            <a:spAutoFit/>
          </a:bodyPr>
          <a:lstStyle/>
          <a:p>
            <a:pPr algn="ctr">
              <a:defRPr/>
            </a:pPr>
            <a:r>
              <a:rPr lang="en-US" sz="2400" dirty="0" smtClean="0">
                <a:solidFill>
                  <a:srgbClr val="FFFFFF"/>
                </a:solidFill>
                <a:effectLst>
                  <a:outerShdw blurRad="38100" dist="38100" dir="2700000" algn="tl">
                    <a:srgbClr val="000000"/>
                  </a:outerShdw>
                </a:effectLst>
                <a:latin typeface="Arial Black"/>
                <a:ea typeface="Arial Black"/>
                <a:cs typeface="Arial Black"/>
              </a:rPr>
              <a:t>Before we get started, let’s remind ourselves how Tim investigates science claims.</a:t>
            </a:r>
          </a:p>
        </p:txBody>
      </p:sp>
      <p:sp>
        <p:nvSpPr>
          <p:cNvPr id="5" name="TextBox 4"/>
          <p:cNvSpPr txBox="1"/>
          <p:nvPr/>
        </p:nvSpPr>
        <p:spPr>
          <a:xfrm>
            <a:off x="1243263" y="4719053"/>
            <a:ext cx="184666" cy="369332"/>
          </a:xfrm>
          <a:prstGeom prst="rect">
            <a:avLst/>
          </a:prstGeom>
          <a:noFill/>
        </p:spPr>
        <p:txBody>
          <a:bodyPr wrap="none" rtlCol="0">
            <a:spAutoFit/>
          </a:bodyPr>
          <a:lstStyle/>
          <a:p>
            <a:endParaRPr lang="en-US" dirty="0"/>
          </a:p>
        </p:txBody>
      </p:sp>
      <p:pic>
        <p:nvPicPr>
          <p:cNvPr id="4" name="TG review slide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12190" y="5308600"/>
            <a:ext cx="812800" cy="812800"/>
          </a:xfrm>
          <a:prstGeom prst="rect">
            <a:avLst/>
          </a:prstGeom>
        </p:spPr>
      </p:pic>
      <p:pic>
        <p:nvPicPr>
          <p:cNvPr id="10" name="Picture 9" descr="Screen shot 2013-11-05 at 6.17.3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263" y="1497261"/>
            <a:ext cx="6209474" cy="46219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166037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5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8537" y="789733"/>
            <a:ext cx="4033710" cy="5384800"/>
          </a:xfrm>
          <a:prstGeom prst="rect">
            <a:avLst/>
          </a:prstGeom>
          <a:solidFill>
            <a:schemeClr val="tx1"/>
          </a:solidFill>
          <a:ln>
            <a:solidFill>
              <a:schemeClr val="tx1"/>
            </a:solidFill>
          </a:ln>
          <a:effectLst>
            <a:outerShdw blurRad="90805" dist="48387" dir="77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29"/>
          <p:cNvGrpSpPr/>
          <p:nvPr/>
        </p:nvGrpSpPr>
        <p:grpSpPr>
          <a:xfrm>
            <a:off x="1209188" y="3464330"/>
            <a:ext cx="2529171" cy="203685"/>
            <a:chOff x="725639" y="4189280"/>
            <a:chExt cx="3175608" cy="230196"/>
          </a:xfrm>
        </p:grpSpPr>
        <p:sp>
          <p:nvSpPr>
            <p:cNvPr id="38" name="Rectangle 37"/>
            <p:cNvSpPr/>
            <p:nvPr/>
          </p:nvSpPr>
          <p:spPr>
            <a:xfrm>
              <a:off x="725639" y="4189280"/>
              <a:ext cx="3175608" cy="137160"/>
            </a:xfrm>
            <a:prstGeom prst="rect">
              <a:avLst/>
            </a:prstGeom>
            <a:solidFill>
              <a:srgbClr val="DEFF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725639" y="4319080"/>
              <a:ext cx="501582" cy="100396"/>
            </a:xfrm>
            <a:prstGeom prst="rect">
              <a:avLst/>
            </a:prstGeom>
            <a:solidFill>
              <a:srgbClr val="DEFF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1"/>
          <p:cNvGrpSpPr/>
          <p:nvPr/>
        </p:nvGrpSpPr>
        <p:grpSpPr>
          <a:xfrm>
            <a:off x="1200721" y="4871705"/>
            <a:ext cx="2537638" cy="214120"/>
            <a:chOff x="725639" y="5834549"/>
            <a:chExt cx="2867928" cy="241989"/>
          </a:xfrm>
        </p:grpSpPr>
        <p:sp>
          <p:nvSpPr>
            <p:cNvPr id="32" name="Rectangle 31"/>
            <p:cNvSpPr/>
            <p:nvPr/>
          </p:nvSpPr>
          <p:spPr>
            <a:xfrm>
              <a:off x="725639" y="5834549"/>
              <a:ext cx="2867928" cy="137160"/>
            </a:xfrm>
            <a:prstGeom prst="rect">
              <a:avLst/>
            </a:prstGeom>
            <a:solidFill>
              <a:srgbClr val="DEFF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p:cNvSpPr/>
            <p:nvPr/>
          </p:nvSpPr>
          <p:spPr>
            <a:xfrm>
              <a:off x="725639" y="5964874"/>
              <a:ext cx="1044730" cy="111664"/>
            </a:xfrm>
            <a:prstGeom prst="rect">
              <a:avLst/>
            </a:prstGeom>
            <a:solidFill>
              <a:srgbClr val="DEFF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6" name="Picture 25"/>
          <p:cNvPicPr>
            <a:picLocks noChangeAspect="1"/>
          </p:cNvPicPr>
          <p:nvPr/>
        </p:nvPicPr>
        <p:blipFill>
          <a:blip r:embed="rId5"/>
          <a:stretch>
            <a:fillRect/>
          </a:stretch>
        </p:blipFill>
        <p:spPr>
          <a:xfrm>
            <a:off x="290602" y="808799"/>
            <a:ext cx="4146249" cy="5365734"/>
          </a:xfrm>
          <a:prstGeom prst="rect">
            <a:avLst/>
          </a:prstGeom>
        </p:spPr>
      </p:pic>
      <p:sp>
        <p:nvSpPr>
          <p:cNvPr id="12" name="Rectangle 11"/>
          <p:cNvSpPr/>
          <p:nvPr/>
        </p:nvSpPr>
        <p:spPr>
          <a:xfrm>
            <a:off x="4542394" y="2221251"/>
            <a:ext cx="4308586" cy="3542974"/>
          </a:xfrm>
          <a:prstGeom prst="rect">
            <a:avLst/>
          </a:prstGeom>
          <a:solidFill>
            <a:schemeClr val="tx1"/>
          </a:solidFill>
          <a:ln>
            <a:noFill/>
          </a:ln>
          <a:effectLst>
            <a:outerShdw blurRad="97155" dist="35687" dir="8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MushroomWorksheet_Resource-Claim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153" y="2322680"/>
            <a:ext cx="4254827" cy="3090731"/>
          </a:xfrm>
          <a:prstGeom prst="rect">
            <a:avLst/>
          </a:prstGeom>
        </p:spPr>
      </p:pic>
      <p:sp>
        <p:nvSpPr>
          <p:cNvPr id="28" name="TextBox 27"/>
          <p:cNvSpPr txBox="1"/>
          <p:nvPr/>
        </p:nvSpPr>
        <p:spPr>
          <a:xfrm>
            <a:off x="591727" y="2763951"/>
            <a:ext cx="3452862" cy="1016000"/>
          </a:xfrm>
          <a:prstGeom prst="rect">
            <a:avLst/>
          </a:prstGeom>
          <a:solidFill>
            <a:srgbClr val="DEFF2F"/>
          </a:solidFill>
          <a:effectLst>
            <a:outerShdw blurRad="79375" dist="139700" dir="8580000" sx="103000" sy="103000" algn="tl" rotWithShape="0">
              <a:srgbClr val="000000">
                <a:alpha val="43000"/>
              </a:srgbClr>
            </a:outerShdw>
          </a:effectLst>
        </p:spPr>
        <p:txBody>
          <a:bodyPr wrap="square" rtlCol="0">
            <a:noAutofit/>
          </a:bodyPr>
          <a:lstStyle/>
          <a:p>
            <a:r>
              <a:rPr lang="en-US" dirty="0" smtClean="0">
                <a:solidFill>
                  <a:schemeClr val="bg1"/>
                </a:solidFill>
                <a:latin typeface="Times New Roman"/>
                <a:cs typeface="Times New Roman"/>
              </a:rPr>
              <a:t>Mushrooms do not require light to grow, and may react negatively to too much light.</a:t>
            </a:r>
            <a:endParaRPr lang="en-US" dirty="0">
              <a:solidFill>
                <a:schemeClr val="bg1"/>
              </a:solidFill>
              <a:latin typeface="Times New Roman"/>
              <a:cs typeface="Times New Roman"/>
            </a:endParaRPr>
          </a:p>
        </p:txBody>
      </p:sp>
      <p:sp>
        <p:nvSpPr>
          <p:cNvPr id="30" name="Striped Right Arrow 29"/>
          <p:cNvSpPr/>
          <p:nvPr/>
        </p:nvSpPr>
        <p:spPr>
          <a:xfrm>
            <a:off x="3978561" y="3298747"/>
            <a:ext cx="775523" cy="359675"/>
          </a:xfrm>
          <a:prstGeom prst="stripedRightArrow">
            <a:avLst>
              <a:gd name="adj1" fmla="val 50000"/>
              <a:gd name="adj2" fmla="val 78972"/>
            </a:avLst>
          </a:prstGeom>
          <a:effectLst>
            <a:outerShdw blurRad="52705" dist="73787" dir="6660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14"/>
          <p:cNvGrpSpPr/>
          <p:nvPr/>
        </p:nvGrpSpPr>
        <p:grpSpPr>
          <a:xfrm>
            <a:off x="4874217" y="3298687"/>
            <a:ext cx="3972563" cy="584776"/>
            <a:chOff x="4874217" y="3332555"/>
            <a:chExt cx="3972563" cy="584776"/>
          </a:xfrm>
        </p:grpSpPr>
        <p:sp>
          <p:nvSpPr>
            <p:cNvPr id="35" name="Rectangle 34"/>
            <p:cNvSpPr/>
            <p:nvPr/>
          </p:nvSpPr>
          <p:spPr>
            <a:xfrm>
              <a:off x="5412946" y="3332555"/>
              <a:ext cx="3433834" cy="584776"/>
            </a:xfrm>
            <a:prstGeom prst="rect">
              <a:avLst/>
            </a:prstGeom>
          </p:spPr>
          <p:txBody>
            <a:bodyPr wrap="square">
              <a:spAutoFit/>
            </a:bodyPr>
            <a:lstStyle/>
            <a:p>
              <a:r>
                <a:rPr lang="en-US" sz="1600" b="1" dirty="0" smtClean="0">
                  <a:solidFill>
                    <a:srgbClr val="000090"/>
                  </a:solidFill>
                  <a:latin typeface="Handwriting - Dakota"/>
                  <a:cs typeface="Handwriting - Dakota"/>
                </a:rPr>
                <a:t>- </a:t>
              </a:r>
              <a:r>
                <a:rPr lang="en-US" sz="1600" b="1" dirty="0">
                  <a:solidFill>
                    <a:srgbClr val="000090"/>
                  </a:solidFill>
                  <a:latin typeface="Handwriting - Dakota"/>
                  <a:cs typeface="Handwriting - Dakota"/>
                </a:rPr>
                <a:t>Mushrooms don’t need light </a:t>
              </a:r>
            </a:p>
            <a:p>
              <a:r>
                <a:rPr lang="en-US" sz="1600" b="1" dirty="0">
                  <a:solidFill>
                    <a:srgbClr val="000090"/>
                  </a:solidFill>
                  <a:latin typeface="Handwriting - Dakota"/>
                  <a:cs typeface="Handwriting - Dakota"/>
                </a:rPr>
                <a:t>in order to grow</a:t>
              </a:r>
              <a:r>
                <a:rPr lang="en-US" sz="1600" dirty="0" smtClean="0">
                  <a:solidFill>
                    <a:srgbClr val="000090"/>
                  </a:solidFill>
                  <a:latin typeface="Handwriting - Dakota"/>
                  <a:cs typeface="Handwriting - Dakota"/>
                </a:rPr>
                <a:t>.</a:t>
              </a:r>
              <a:endParaRPr lang="en-US" sz="1600" dirty="0">
                <a:solidFill>
                  <a:srgbClr val="000090"/>
                </a:solidFill>
                <a:latin typeface="Handwriting - Dakota"/>
                <a:cs typeface="Handwriting - Dakota"/>
              </a:endParaRPr>
            </a:p>
          </p:txBody>
        </p:sp>
        <p:sp>
          <p:nvSpPr>
            <p:cNvPr id="13" name="TextBox 12"/>
            <p:cNvSpPr txBox="1"/>
            <p:nvPr/>
          </p:nvSpPr>
          <p:spPr>
            <a:xfrm>
              <a:off x="4874217" y="3332555"/>
              <a:ext cx="351378" cy="369332"/>
            </a:xfrm>
            <a:prstGeom prst="rect">
              <a:avLst/>
            </a:prstGeom>
            <a:noFill/>
          </p:spPr>
          <p:txBody>
            <a:bodyPr wrap="none" rtlCol="0">
              <a:spAutoFit/>
            </a:bodyPr>
            <a:lstStyle/>
            <a:p>
              <a:r>
                <a:rPr lang="en-US" b="1" dirty="0" smtClean="0">
                  <a:solidFill>
                    <a:srgbClr val="000090"/>
                  </a:solidFill>
                  <a:latin typeface="Handwriting - Dakota"/>
                  <a:cs typeface="Handwriting - Dakota"/>
                </a:rPr>
                <a:t>B</a:t>
              </a:r>
              <a:endParaRPr lang="en-US" dirty="0"/>
            </a:p>
          </p:txBody>
        </p:sp>
      </p:grpSp>
      <p:sp>
        <p:nvSpPr>
          <p:cNvPr id="27" name="TextBox 26"/>
          <p:cNvSpPr txBox="1"/>
          <p:nvPr/>
        </p:nvSpPr>
        <p:spPr>
          <a:xfrm>
            <a:off x="585087" y="3836889"/>
            <a:ext cx="3452862" cy="1248936"/>
          </a:xfrm>
          <a:prstGeom prst="rect">
            <a:avLst/>
          </a:prstGeom>
          <a:solidFill>
            <a:srgbClr val="DEFF2F"/>
          </a:solidFill>
          <a:effectLst>
            <a:outerShdw blurRad="79375" dist="139700" dir="8580000" sx="103000" sy="103000" algn="tl" rotWithShape="0">
              <a:srgbClr val="000000">
                <a:alpha val="43000"/>
              </a:srgbClr>
            </a:outerShdw>
          </a:effectLst>
        </p:spPr>
        <p:txBody>
          <a:bodyPr wrap="square" rtlCol="0">
            <a:noAutofit/>
          </a:bodyPr>
          <a:lstStyle/>
          <a:p>
            <a:r>
              <a:rPr lang="en-US" dirty="0" smtClean="0">
                <a:solidFill>
                  <a:srgbClr val="000000"/>
                </a:solidFill>
                <a:latin typeface="Times New Roman"/>
                <a:cs typeface="Times New Roman"/>
              </a:rPr>
              <a:t>Mushrooms require lots of moisture in the air, so they commonly grow in quite humid environments.</a:t>
            </a:r>
            <a:endParaRPr lang="en-US" dirty="0">
              <a:solidFill>
                <a:srgbClr val="000000"/>
              </a:solidFill>
              <a:latin typeface="Times New Roman"/>
              <a:cs typeface="Times New Roman"/>
            </a:endParaRPr>
          </a:p>
        </p:txBody>
      </p:sp>
      <p:sp>
        <p:nvSpPr>
          <p:cNvPr id="29" name="Striped Right Arrow 28"/>
          <p:cNvSpPr/>
          <p:nvPr/>
        </p:nvSpPr>
        <p:spPr>
          <a:xfrm>
            <a:off x="4004485" y="4129685"/>
            <a:ext cx="775523" cy="359675"/>
          </a:xfrm>
          <a:prstGeom prst="stripedRightArrow">
            <a:avLst>
              <a:gd name="adj1" fmla="val 50000"/>
              <a:gd name="adj2" fmla="val 78972"/>
            </a:avLst>
          </a:prstGeom>
          <a:effectLst>
            <a:outerShdw blurRad="52705" dist="73787" dir="6660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33"/>
          <p:cNvGrpSpPr/>
          <p:nvPr/>
        </p:nvGrpSpPr>
        <p:grpSpPr>
          <a:xfrm>
            <a:off x="4874217" y="4034013"/>
            <a:ext cx="3972563" cy="584776"/>
            <a:chOff x="4874217" y="3332555"/>
            <a:chExt cx="3972563" cy="584776"/>
          </a:xfrm>
        </p:grpSpPr>
        <p:sp>
          <p:nvSpPr>
            <p:cNvPr id="36" name="Rectangle 35"/>
            <p:cNvSpPr/>
            <p:nvPr/>
          </p:nvSpPr>
          <p:spPr>
            <a:xfrm>
              <a:off x="5412946" y="3332555"/>
              <a:ext cx="3433834" cy="584776"/>
            </a:xfrm>
            <a:prstGeom prst="rect">
              <a:avLst/>
            </a:prstGeom>
          </p:spPr>
          <p:txBody>
            <a:bodyPr wrap="square">
              <a:spAutoFit/>
            </a:bodyPr>
            <a:lstStyle/>
            <a:p>
              <a:r>
                <a:rPr lang="en-US" sz="1600" b="1" dirty="0" smtClean="0">
                  <a:solidFill>
                    <a:srgbClr val="000090"/>
                  </a:solidFill>
                  <a:latin typeface="Handwriting - Dakota"/>
                  <a:cs typeface="Handwriting - Dakota"/>
                </a:rPr>
                <a:t>- Mushrooms </a:t>
              </a:r>
              <a:r>
                <a:rPr lang="en-US" sz="1600" b="1" dirty="0">
                  <a:solidFill>
                    <a:srgbClr val="000090"/>
                  </a:solidFill>
                  <a:latin typeface="Handwriting - Dakota"/>
                  <a:cs typeface="Handwriting - Dakota"/>
                </a:rPr>
                <a:t>need moisture</a:t>
              </a:r>
            </a:p>
            <a:p>
              <a:r>
                <a:rPr lang="en-US" sz="1600" b="1" dirty="0">
                  <a:solidFill>
                    <a:srgbClr val="000090"/>
                  </a:solidFill>
                  <a:latin typeface="Handwriting - Dakota"/>
                  <a:cs typeface="Handwriting - Dakota"/>
                </a:rPr>
                <a:t>and humidity.</a:t>
              </a:r>
              <a:endParaRPr lang="en-US" sz="1600" dirty="0">
                <a:solidFill>
                  <a:srgbClr val="000090"/>
                </a:solidFill>
                <a:latin typeface="Handwriting - Dakota"/>
                <a:cs typeface="Handwriting - Dakota"/>
              </a:endParaRPr>
            </a:p>
          </p:txBody>
        </p:sp>
        <p:sp>
          <p:nvSpPr>
            <p:cNvPr id="37" name="TextBox 36"/>
            <p:cNvSpPr txBox="1"/>
            <p:nvPr/>
          </p:nvSpPr>
          <p:spPr>
            <a:xfrm>
              <a:off x="4874217" y="3332555"/>
              <a:ext cx="351378" cy="369332"/>
            </a:xfrm>
            <a:prstGeom prst="rect">
              <a:avLst/>
            </a:prstGeom>
            <a:noFill/>
          </p:spPr>
          <p:txBody>
            <a:bodyPr wrap="none" rtlCol="0">
              <a:spAutoFit/>
            </a:bodyPr>
            <a:lstStyle/>
            <a:p>
              <a:r>
                <a:rPr lang="en-US" b="1" dirty="0" smtClean="0">
                  <a:solidFill>
                    <a:srgbClr val="000090"/>
                  </a:solidFill>
                  <a:latin typeface="Handwriting - Dakota"/>
                  <a:cs typeface="Handwriting - Dakota"/>
                </a:rPr>
                <a:t>B</a:t>
              </a:r>
              <a:endParaRPr lang="en-US" dirty="0"/>
            </a:p>
          </p:txBody>
        </p:sp>
      </p:grpSp>
      <p:pic>
        <p:nvPicPr>
          <p:cNvPr id="4" name="Picture 3"/>
          <p:cNvPicPr>
            <a:picLocks noChangeAspect="1"/>
          </p:cNvPicPr>
          <p:nvPr/>
        </p:nvPicPr>
        <p:blipFill>
          <a:blip r:embed="rId7"/>
          <a:stretch>
            <a:fillRect/>
          </a:stretch>
        </p:blipFill>
        <p:spPr>
          <a:xfrm>
            <a:off x="4548301" y="5699346"/>
            <a:ext cx="4298479" cy="172189"/>
          </a:xfrm>
          <a:prstGeom prst="rect">
            <a:avLst/>
          </a:prstGeom>
          <a:effectLst>
            <a:outerShdw blurRad="76200" dist="38100" dir="8580000" algn="tl" rotWithShape="0">
              <a:srgbClr val="000000">
                <a:alpha val="43000"/>
              </a:srgbClr>
            </a:outerShdw>
          </a:effectLst>
        </p:spPr>
      </p:pic>
      <p:cxnSp>
        <p:nvCxnSpPr>
          <p:cNvPr id="24" name="Straight Connector 23"/>
          <p:cNvCxnSpPr/>
          <p:nvPr/>
        </p:nvCxnSpPr>
        <p:spPr>
          <a:xfrm>
            <a:off x="4636793" y="3027680"/>
            <a:ext cx="4080487"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TG review slide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91873" y="5498020"/>
            <a:ext cx="812800" cy="812800"/>
          </a:xfrm>
          <a:prstGeom prst="rect">
            <a:avLst/>
          </a:prstGeom>
        </p:spPr>
      </p:pic>
    </p:spTree>
    <p:extLst>
      <p:ext uri="{BB962C8B-B14F-4D97-AF65-F5344CB8AC3E}">
        <p14:creationId xmlns:p14="http://schemas.microsoft.com/office/powerpoint/2010/main" val="266417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80" fill="hold"/>
                                        <p:tgtEl>
                                          <p:spTgt spid="10"/>
                                        </p:tgtEl>
                                      </p:cBhvr>
                                    </p:cmd>
                                  </p:childTnLst>
                                </p:cTn>
                              </p:par>
                              <p:par>
                                <p:cTn id="7" presetID="22" presetClass="entr" presetSubtype="8" fill="hold"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700"/>
                                        <p:tgtEl>
                                          <p:spTgt spid="2"/>
                                        </p:tgtEl>
                                      </p:cBhvr>
                                    </p:animEffect>
                                  </p:childTnLst>
                                </p:cTn>
                              </p:par>
                              <p:par>
                                <p:cTn id="10" presetID="53" presetClass="entr" presetSubtype="16" fill="hold" grpId="0" nodeType="withEffect">
                                  <p:stCondLst>
                                    <p:cond delay="20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700" fill="hold"/>
                                        <p:tgtEl>
                                          <p:spTgt spid="28"/>
                                        </p:tgtEl>
                                        <p:attrNameLst>
                                          <p:attrName>ppt_w</p:attrName>
                                        </p:attrNameLst>
                                      </p:cBhvr>
                                      <p:tavLst>
                                        <p:tav tm="0">
                                          <p:val>
                                            <p:fltVal val="0"/>
                                          </p:val>
                                        </p:tav>
                                        <p:tav tm="100000">
                                          <p:val>
                                            <p:strVal val="#ppt_w"/>
                                          </p:val>
                                        </p:tav>
                                      </p:tavLst>
                                    </p:anim>
                                    <p:anim calcmode="lin" valueType="num">
                                      <p:cBhvr>
                                        <p:cTn id="13" dur="700" fill="hold"/>
                                        <p:tgtEl>
                                          <p:spTgt spid="28"/>
                                        </p:tgtEl>
                                        <p:attrNameLst>
                                          <p:attrName>ppt_h</p:attrName>
                                        </p:attrNameLst>
                                      </p:cBhvr>
                                      <p:tavLst>
                                        <p:tav tm="0">
                                          <p:val>
                                            <p:fltVal val="0"/>
                                          </p:val>
                                        </p:tav>
                                        <p:tav tm="100000">
                                          <p:val>
                                            <p:strVal val="#ppt_h"/>
                                          </p:val>
                                        </p:tav>
                                      </p:tavLst>
                                    </p:anim>
                                    <p:animEffect transition="in" filter="fade">
                                      <p:cBhvr>
                                        <p:cTn id="14" dur="700"/>
                                        <p:tgtEl>
                                          <p:spTgt spid="28"/>
                                        </p:tgtEl>
                                      </p:cBhvr>
                                    </p:animEffect>
                                  </p:childTnLst>
                                </p:cTn>
                              </p:par>
                              <p:par>
                                <p:cTn id="15" presetID="12" presetClass="entr" presetSubtype="8" fill="hold" grpId="0" nodeType="withEffect">
                                  <p:stCondLst>
                                    <p:cond delay="250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ppt_x</p:attrName>
                                        </p:attrNameLst>
                                      </p:cBhvr>
                                      <p:tavLst>
                                        <p:tav tm="0">
                                          <p:val>
                                            <p:strVal val="#ppt_x-#ppt_w*1.125000"/>
                                          </p:val>
                                        </p:tav>
                                        <p:tav tm="100000">
                                          <p:val>
                                            <p:strVal val="#ppt_x"/>
                                          </p:val>
                                        </p:tav>
                                      </p:tavLst>
                                    </p:anim>
                                    <p:animEffect transition="in" filter="wipe(right)">
                                      <p:cBhvr>
                                        <p:cTn id="18" dur="500"/>
                                        <p:tgtEl>
                                          <p:spTgt spid="30"/>
                                        </p:tgtEl>
                                      </p:cBhvr>
                                    </p:animEffect>
                                  </p:childTnLst>
                                </p:cTn>
                              </p:par>
                              <p:par>
                                <p:cTn id="19" presetID="10" presetClass="entr" presetSubtype="0" fill="hold" nodeType="withEffect">
                                  <p:stCondLst>
                                    <p:cond delay="3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600"/>
                                        <p:tgtEl>
                                          <p:spTgt spid="6"/>
                                        </p:tgtEl>
                                      </p:cBhvr>
                                    </p:animEffect>
                                  </p:childTnLst>
                                </p:cTn>
                              </p:par>
                              <p:par>
                                <p:cTn id="22" presetID="22" presetClass="entr" presetSubtype="8" fill="hold" nodeType="withEffect">
                                  <p:stCondLst>
                                    <p:cond delay="4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00"/>
                                        <p:tgtEl>
                                          <p:spTgt spid="5"/>
                                        </p:tgtEl>
                                      </p:cBhvr>
                                    </p:animEffect>
                                  </p:childTnLst>
                                </p:cTn>
                              </p:par>
                              <p:par>
                                <p:cTn id="25" presetID="53" presetClass="entr" presetSubtype="16" fill="hold" grpId="0" nodeType="withEffect">
                                  <p:stCondLst>
                                    <p:cond delay="50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700" fill="hold"/>
                                        <p:tgtEl>
                                          <p:spTgt spid="27"/>
                                        </p:tgtEl>
                                        <p:attrNameLst>
                                          <p:attrName>ppt_w</p:attrName>
                                        </p:attrNameLst>
                                      </p:cBhvr>
                                      <p:tavLst>
                                        <p:tav tm="0">
                                          <p:val>
                                            <p:fltVal val="0"/>
                                          </p:val>
                                        </p:tav>
                                        <p:tav tm="100000">
                                          <p:val>
                                            <p:strVal val="#ppt_w"/>
                                          </p:val>
                                        </p:tav>
                                      </p:tavLst>
                                    </p:anim>
                                    <p:anim calcmode="lin" valueType="num">
                                      <p:cBhvr>
                                        <p:cTn id="28" dur="700" fill="hold"/>
                                        <p:tgtEl>
                                          <p:spTgt spid="27"/>
                                        </p:tgtEl>
                                        <p:attrNameLst>
                                          <p:attrName>ppt_h</p:attrName>
                                        </p:attrNameLst>
                                      </p:cBhvr>
                                      <p:tavLst>
                                        <p:tav tm="0">
                                          <p:val>
                                            <p:fltVal val="0"/>
                                          </p:val>
                                        </p:tav>
                                        <p:tav tm="100000">
                                          <p:val>
                                            <p:strVal val="#ppt_h"/>
                                          </p:val>
                                        </p:tav>
                                      </p:tavLst>
                                    </p:anim>
                                    <p:animEffect transition="in" filter="fade">
                                      <p:cBhvr>
                                        <p:cTn id="29" dur="700"/>
                                        <p:tgtEl>
                                          <p:spTgt spid="27"/>
                                        </p:tgtEl>
                                      </p:cBhvr>
                                    </p:animEffect>
                                  </p:childTnLst>
                                </p:cTn>
                              </p:par>
                              <p:par>
                                <p:cTn id="30" presetID="12" presetClass="entr" presetSubtype="8" fill="hold" grpId="0" nodeType="withEffect">
                                  <p:stCondLst>
                                    <p:cond delay="55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p:tgtEl>
                                          <p:spTgt spid="29"/>
                                        </p:tgtEl>
                                        <p:attrNameLst>
                                          <p:attrName>ppt_x</p:attrName>
                                        </p:attrNameLst>
                                      </p:cBhvr>
                                      <p:tavLst>
                                        <p:tav tm="0">
                                          <p:val>
                                            <p:strVal val="#ppt_x-#ppt_w*1.125000"/>
                                          </p:val>
                                        </p:tav>
                                        <p:tav tm="100000">
                                          <p:val>
                                            <p:strVal val="#ppt_x"/>
                                          </p:val>
                                        </p:tav>
                                      </p:tavLst>
                                    </p:anim>
                                    <p:animEffect transition="in" filter="wipe(right)">
                                      <p:cBhvr>
                                        <p:cTn id="33" dur="500"/>
                                        <p:tgtEl>
                                          <p:spTgt spid="29"/>
                                        </p:tgtEl>
                                      </p:cBhvr>
                                    </p:animEffect>
                                  </p:childTnLst>
                                </p:cTn>
                              </p:par>
                              <p:par>
                                <p:cTn id="34" presetID="10" presetClass="entr" presetSubtype="0" fill="hold" nodeType="withEffect">
                                  <p:stCondLst>
                                    <p:cond delay="600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6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0680" fill="hold"/>
                                        <p:tgtEl>
                                          <p:spTgt spid="10"/>
                                        </p:tgtEl>
                                      </p:cBhvr>
                                    </p:cmd>
                                  </p:childTnLst>
                                </p:cTn>
                              </p:par>
                            </p:childTnLst>
                          </p:cTn>
                        </p:par>
                      </p:childTnLst>
                    </p:cTn>
                  </p:par>
                </p:childTnLst>
              </p:cTn>
              <p:nextCondLst>
                <p:cond evt="onClick" delay="0">
                  <p:tgtEl>
                    <p:spTgt spid="10"/>
                  </p:tgtEl>
                </p:cond>
              </p:nextCondLst>
            </p:seq>
            <p:audio>
              <p:cMediaNode vol="80000">
                <p:cTn id="42" fill="hold" display="0">
                  <p:stCondLst>
                    <p:cond delay="indefinite"/>
                  </p:stCondLst>
                  <p:endCondLst>
                    <p:cond evt="onStopAudio" delay="0">
                      <p:tgtEl>
                        <p:sldTgt/>
                      </p:tgtEl>
                    </p:cond>
                  </p:endCondLst>
                </p:cTn>
                <p:tgtEl>
                  <p:spTgt spid="10"/>
                </p:tgtEl>
              </p:cMediaNode>
            </p:audio>
          </p:childTnLst>
        </p:cTn>
      </p:par>
    </p:tnLst>
    <p:bldLst>
      <p:bldP spid="28" grpId="0" animBg="1"/>
      <p:bldP spid="30" grpId="0" animBg="1"/>
      <p:bldP spid="27"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14094" y="690880"/>
            <a:ext cx="4981271" cy="5854967"/>
          </a:xfrm>
          <a:prstGeom prst="rect">
            <a:avLst/>
          </a:prstGeom>
          <a:solidFill>
            <a:schemeClr val="tx1"/>
          </a:solidFill>
          <a:ln>
            <a:noFill/>
          </a:ln>
          <a:effectLst>
            <a:outerShdw blurRad="122555" dist="35687" dir="78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094" y="423530"/>
            <a:ext cx="4864045" cy="6294647"/>
          </a:xfrm>
          <a:prstGeom prst="rect">
            <a:avLst/>
          </a:prstGeom>
        </p:spPr>
      </p:pic>
      <p:grpSp>
        <p:nvGrpSpPr>
          <p:cNvPr id="3" name="Group 15"/>
          <p:cNvGrpSpPr/>
          <p:nvPr/>
        </p:nvGrpSpPr>
        <p:grpSpPr>
          <a:xfrm>
            <a:off x="2749081" y="1909245"/>
            <a:ext cx="3812587" cy="584776"/>
            <a:chOff x="2952280" y="1706045"/>
            <a:chExt cx="3812587" cy="584776"/>
          </a:xfrm>
        </p:grpSpPr>
        <p:sp>
          <p:nvSpPr>
            <p:cNvPr id="26" name="Rectangle 25"/>
            <p:cNvSpPr/>
            <p:nvPr/>
          </p:nvSpPr>
          <p:spPr>
            <a:xfrm>
              <a:off x="3491009" y="1706045"/>
              <a:ext cx="3273858" cy="584776"/>
            </a:xfrm>
            <a:prstGeom prst="rect">
              <a:avLst/>
            </a:prstGeom>
          </p:spPr>
          <p:txBody>
            <a:bodyPr wrap="square">
              <a:spAutoFit/>
            </a:bodyPr>
            <a:lstStyle/>
            <a:p>
              <a:r>
                <a:rPr lang="en-US" sz="1600" b="1" dirty="0" smtClean="0">
                  <a:solidFill>
                    <a:srgbClr val="000090"/>
                  </a:solidFill>
                  <a:latin typeface="Handwriting - Dakota"/>
                  <a:cs typeface="Handwriting - Dakota"/>
                </a:rPr>
                <a:t>- Mushrooms don’t need light </a:t>
              </a:r>
            </a:p>
            <a:p>
              <a:r>
                <a:rPr lang="en-US" sz="1600" b="1" dirty="0" smtClean="0">
                  <a:solidFill>
                    <a:srgbClr val="000090"/>
                  </a:solidFill>
                  <a:latin typeface="Handwriting - Dakota"/>
                  <a:cs typeface="Handwriting - Dakota"/>
                </a:rPr>
                <a:t>in order to grow</a:t>
              </a:r>
              <a:r>
                <a:rPr lang="en-US" sz="1600" dirty="0" smtClean="0">
                  <a:solidFill>
                    <a:srgbClr val="000090"/>
                  </a:solidFill>
                  <a:latin typeface="Handwriting - Dakota"/>
                  <a:cs typeface="Handwriting - Dakota"/>
                </a:rPr>
                <a:t>.</a:t>
              </a:r>
              <a:endParaRPr lang="en-US" sz="1600" dirty="0">
                <a:solidFill>
                  <a:srgbClr val="000090"/>
                </a:solidFill>
                <a:latin typeface="Handwriting - Dakota"/>
                <a:cs typeface="Handwriting - Dakota"/>
              </a:endParaRPr>
            </a:p>
          </p:txBody>
        </p:sp>
        <p:sp>
          <p:nvSpPr>
            <p:cNvPr id="34" name="TextBox 33"/>
            <p:cNvSpPr txBox="1"/>
            <p:nvPr/>
          </p:nvSpPr>
          <p:spPr>
            <a:xfrm>
              <a:off x="2952280" y="1706045"/>
              <a:ext cx="205554" cy="369332"/>
            </a:xfrm>
            <a:prstGeom prst="rect">
              <a:avLst/>
            </a:prstGeom>
            <a:noFill/>
          </p:spPr>
          <p:txBody>
            <a:bodyPr wrap="square" rtlCol="0">
              <a:spAutoFit/>
            </a:bodyPr>
            <a:lstStyle/>
            <a:p>
              <a:r>
                <a:rPr lang="en-US" b="1" dirty="0" smtClean="0">
                  <a:solidFill>
                    <a:srgbClr val="000090"/>
                  </a:solidFill>
                  <a:latin typeface="Handwriting - Dakota"/>
                  <a:cs typeface="Handwriting - Dakota"/>
                </a:rPr>
                <a:t>B</a:t>
              </a:r>
              <a:endParaRPr lang="en-US" dirty="0"/>
            </a:p>
          </p:txBody>
        </p:sp>
      </p:grpSp>
      <p:grpSp>
        <p:nvGrpSpPr>
          <p:cNvPr id="4" name="Group 16"/>
          <p:cNvGrpSpPr/>
          <p:nvPr/>
        </p:nvGrpSpPr>
        <p:grpSpPr>
          <a:xfrm>
            <a:off x="2749081" y="2633341"/>
            <a:ext cx="3880319" cy="602714"/>
            <a:chOff x="2952280" y="2450461"/>
            <a:chExt cx="3880319" cy="602714"/>
          </a:xfrm>
        </p:grpSpPr>
        <p:sp>
          <p:nvSpPr>
            <p:cNvPr id="30" name="Rectangle 29"/>
            <p:cNvSpPr/>
            <p:nvPr/>
          </p:nvSpPr>
          <p:spPr>
            <a:xfrm>
              <a:off x="3491008" y="2468399"/>
              <a:ext cx="3341591" cy="584776"/>
            </a:xfrm>
            <a:prstGeom prst="rect">
              <a:avLst/>
            </a:prstGeom>
          </p:spPr>
          <p:txBody>
            <a:bodyPr wrap="square">
              <a:spAutoFit/>
            </a:bodyPr>
            <a:lstStyle/>
            <a:p>
              <a:r>
                <a:rPr lang="en-US" sz="1600" b="1" dirty="0">
                  <a:solidFill>
                    <a:srgbClr val="000090"/>
                  </a:solidFill>
                  <a:latin typeface="Handwriting - Dakota"/>
                  <a:cs typeface="Handwriting - Dakota"/>
                </a:rPr>
                <a:t>- Mushrooms need </a:t>
              </a:r>
              <a:r>
                <a:rPr lang="en-US" sz="1600" b="1" dirty="0" smtClean="0">
                  <a:solidFill>
                    <a:srgbClr val="000090"/>
                  </a:solidFill>
                  <a:latin typeface="Handwriting - Dakota"/>
                  <a:cs typeface="Handwriting - Dakota"/>
                </a:rPr>
                <a:t>moisture</a:t>
              </a:r>
            </a:p>
            <a:p>
              <a:r>
                <a:rPr lang="en-US" sz="1600" b="1" dirty="0" smtClean="0">
                  <a:solidFill>
                    <a:srgbClr val="000090"/>
                  </a:solidFill>
                  <a:latin typeface="Handwriting - Dakota"/>
                  <a:cs typeface="Handwriting - Dakota"/>
                </a:rPr>
                <a:t>and humidity.</a:t>
              </a:r>
              <a:endParaRPr lang="en-US" sz="1600" dirty="0">
                <a:solidFill>
                  <a:srgbClr val="000090"/>
                </a:solidFill>
                <a:latin typeface="Handwriting - Dakota"/>
                <a:cs typeface="Handwriting - Dakota"/>
              </a:endParaRPr>
            </a:p>
          </p:txBody>
        </p:sp>
        <p:sp>
          <p:nvSpPr>
            <p:cNvPr id="36" name="TextBox 35"/>
            <p:cNvSpPr txBox="1"/>
            <p:nvPr/>
          </p:nvSpPr>
          <p:spPr>
            <a:xfrm>
              <a:off x="2952280" y="2450461"/>
              <a:ext cx="205554" cy="369332"/>
            </a:xfrm>
            <a:prstGeom prst="rect">
              <a:avLst/>
            </a:prstGeom>
            <a:noFill/>
          </p:spPr>
          <p:txBody>
            <a:bodyPr wrap="square" rtlCol="0">
              <a:spAutoFit/>
            </a:bodyPr>
            <a:lstStyle/>
            <a:p>
              <a:r>
                <a:rPr lang="en-US" b="1" dirty="0" smtClean="0">
                  <a:solidFill>
                    <a:srgbClr val="000090"/>
                  </a:solidFill>
                  <a:latin typeface="Handwriting - Dakota"/>
                  <a:cs typeface="Handwriting - Dakota"/>
                </a:rPr>
                <a:t>B</a:t>
              </a:r>
              <a:endParaRPr lang="en-US" dirty="0"/>
            </a:p>
          </p:txBody>
        </p:sp>
      </p:grpSp>
      <p:sp>
        <p:nvSpPr>
          <p:cNvPr id="15" name="TextBox 14"/>
          <p:cNvSpPr txBox="1"/>
          <p:nvPr/>
        </p:nvSpPr>
        <p:spPr>
          <a:xfrm>
            <a:off x="3705850" y="4355196"/>
            <a:ext cx="401698" cy="400110"/>
          </a:xfrm>
          <a:prstGeom prst="rect">
            <a:avLst/>
          </a:prstGeom>
          <a:noFill/>
        </p:spPr>
        <p:txBody>
          <a:bodyPr wrap="none" rtlCol="0">
            <a:spAutoFit/>
          </a:bodyPr>
          <a:lstStyle/>
          <a:p>
            <a:r>
              <a:rPr lang="en-US" sz="2000" dirty="0" smtClean="0">
                <a:solidFill>
                  <a:srgbClr val="B02300"/>
                </a:solidFill>
                <a:latin typeface="Zapf Dingbats"/>
                <a:ea typeface="Zapf Dingbats"/>
                <a:cs typeface="Zapf Dingbats"/>
                <a:sym typeface="Zapf Dingbats"/>
              </a:rPr>
              <a:t>✔</a:t>
            </a:r>
            <a:endParaRPr lang="en-US" sz="2000" dirty="0">
              <a:solidFill>
                <a:srgbClr val="B02300"/>
              </a:solidFill>
            </a:endParaRPr>
          </a:p>
        </p:txBody>
      </p:sp>
      <p:sp>
        <p:nvSpPr>
          <p:cNvPr id="18" name="Rectangle 17"/>
          <p:cNvSpPr/>
          <p:nvPr/>
        </p:nvSpPr>
        <p:spPr>
          <a:xfrm>
            <a:off x="2591675" y="4951215"/>
            <a:ext cx="3995383" cy="646331"/>
          </a:xfrm>
          <a:prstGeom prst="rect">
            <a:avLst/>
          </a:prstGeom>
        </p:spPr>
        <p:txBody>
          <a:bodyPr wrap="square">
            <a:spAutoFit/>
          </a:bodyPr>
          <a:lstStyle/>
          <a:p>
            <a:r>
              <a:rPr lang="en-US" b="1" dirty="0">
                <a:solidFill>
                  <a:srgbClr val="000090"/>
                </a:solidFill>
                <a:latin typeface="Handwriting - Dakota"/>
                <a:cs typeface="Handwriting - Dakota"/>
              </a:rPr>
              <a:t>dark = no </a:t>
            </a:r>
            <a:r>
              <a:rPr lang="en-US" b="1" dirty="0" smtClean="0">
                <a:solidFill>
                  <a:srgbClr val="000090"/>
                </a:solidFill>
                <a:latin typeface="Handwriting - Dakota"/>
                <a:cs typeface="Handwriting - Dakota"/>
              </a:rPr>
              <a:t>light</a:t>
            </a:r>
          </a:p>
          <a:p>
            <a:r>
              <a:rPr lang="en-US" b="1" dirty="0">
                <a:solidFill>
                  <a:srgbClr val="000090"/>
                </a:solidFill>
                <a:latin typeface="Handwriting - Dakota"/>
                <a:cs typeface="Handwriting - Dakota"/>
              </a:rPr>
              <a:t>damp = moisture</a:t>
            </a:r>
            <a:endParaRPr lang="en-US" b="1" dirty="0" smtClean="0">
              <a:solidFill>
                <a:srgbClr val="000090"/>
              </a:solidFill>
              <a:latin typeface="Handwriting - Dakota"/>
              <a:cs typeface="Handwriting - Dakota"/>
            </a:endParaRPr>
          </a:p>
        </p:txBody>
      </p:sp>
      <p:cxnSp>
        <p:nvCxnSpPr>
          <p:cNvPr id="5" name="Straight Connector 4"/>
          <p:cNvCxnSpPr/>
          <p:nvPr/>
        </p:nvCxnSpPr>
        <p:spPr>
          <a:xfrm>
            <a:off x="2448560" y="1645920"/>
            <a:ext cx="436880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TG review slide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3263" y="5191146"/>
            <a:ext cx="812800" cy="812800"/>
          </a:xfrm>
          <a:prstGeom prst="rect">
            <a:avLst/>
          </a:prstGeom>
        </p:spPr>
      </p:pic>
    </p:spTree>
    <p:extLst>
      <p:ext uri="{BB962C8B-B14F-4D97-AF65-F5344CB8AC3E}">
        <p14:creationId xmlns:p14="http://schemas.microsoft.com/office/powerpoint/2010/main" val="3542557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38" fill="hold"/>
                                        <p:tgtEl>
                                          <p:spTgt spid="6"/>
                                        </p:tgtEl>
                                      </p:cBhvr>
                                    </p:cmd>
                                  </p:childTnLst>
                                </p:cTn>
                              </p:par>
                              <p:par>
                                <p:cTn id="7" presetID="22" presetClass="entr" presetSubtype="8" fill="hold" nodeType="withEffect">
                                  <p:stCondLst>
                                    <p:cond delay="9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par>
                                <p:cTn id="10" presetID="38" presetClass="entr" presetSubtype="0" accel="50000" fill="hold" grpId="0" nodeType="withEffect">
                                  <p:stCondLst>
                                    <p:cond delay="14000"/>
                                  </p:stCondLst>
                                  <p:iterate type="lt">
                                    <p:tmPct val="50000"/>
                                  </p:iterate>
                                  <p:childTnLst>
                                    <p:set>
                                      <p:cBhvr>
                                        <p:cTn id="11" dur="1" fill="hold">
                                          <p:stCondLst>
                                            <p:cond delay="0"/>
                                          </p:stCondLst>
                                        </p:cTn>
                                        <p:tgtEl>
                                          <p:spTgt spid="15"/>
                                        </p:tgtEl>
                                        <p:attrNameLst>
                                          <p:attrName>style.visibility</p:attrName>
                                        </p:attrNameLst>
                                      </p:cBhvr>
                                      <p:to>
                                        <p:strVal val="visible"/>
                                      </p:to>
                                    </p:set>
                                    <p:set>
                                      <p:cBhvr>
                                        <p:cTn id="12" dur="683" fill="hold">
                                          <p:stCondLst>
                                            <p:cond delay="0"/>
                                          </p:stCondLst>
                                        </p:cTn>
                                        <p:tgtEl>
                                          <p:spTgt spid="15"/>
                                        </p:tgtEl>
                                        <p:attrNameLst>
                                          <p:attrName>style.rotation</p:attrName>
                                        </p:attrNameLst>
                                      </p:cBhvr>
                                      <p:to>
                                        <p:strVal val="-45.0"/>
                                      </p:to>
                                    </p:set>
                                    <p:anim calcmode="lin" valueType="num">
                                      <p:cBhvr>
                                        <p:cTn id="13" dur="683" fill="hold">
                                          <p:stCondLst>
                                            <p:cond delay="683"/>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14" dur="683"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15" dur="234" decel="50000" autoRev="1" fill="hold">
                                          <p:stCondLst>
                                            <p:cond delay="683"/>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16" dur="204" fill="hold">
                                          <p:stCondLst>
                                            <p:cond delay="1296"/>
                                          </p:stCondLst>
                                        </p:cTn>
                                        <p:tgtEl>
                                          <p:spTgt spid="15"/>
                                        </p:tgtEl>
                                        <p:attrNameLst>
                                          <p:attrName>ppt_y</p:attrName>
                                        </p:attrNameLst>
                                      </p:cBhvr>
                                      <p:tavLst>
                                        <p:tav tm="0">
                                          <p:val>
                                            <p:strVal val="#ppt_y-(0.354*#ppt_w-0.172*#ppt_h)"/>
                                          </p:val>
                                        </p:tav>
                                        <p:tav tm="100000">
                                          <p:val>
                                            <p:strVal val="#ppt_y"/>
                                          </p:val>
                                        </p:tav>
                                      </p:tavLst>
                                    </p:anim>
                                  </p:childTnLst>
                                </p:cTn>
                              </p:par>
                              <p:par>
                                <p:cTn id="17" presetID="10" presetClass="entr" presetSubtype="0" fill="hold" grpId="0" nodeType="withEffect">
                                  <p:stCondLst>
                                    <p:cond delay="15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6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438"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15"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14094" y="690880"/>
            <a:ext cx="4981271" cy="5854967"/>
          </a:xfrm>
          <a:prstGeom prst="rect">
            <a:avLst/>
          </a:prstGeom>
          <a:solidFill>
            <a:schemeClr val="tx1"/>
          </a:solidFill>
          <a:ln>
            <a:noFill/>
          </a:ln>
          <a:effectLst>
            <a:outerShdw blurRad="122555" dist="35687" dir="78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5"/>
          <a:stretch>
            <a:fillRect/>
          </a:stretch>
        </p:blipFill>
        <p:spPr>
          <a:xfrm>
            <a:off x="2224254" y="413636"/>
            <a:ext cx="4852893" cy="6280214"/>
          </a:xfrm>
          <a:prstGeom prst="rect">
            <a:avLst/>
          </a:prstGeom>
        </p:spPr>
      </p:pic>
      <p:sp>
        <p:nvSpPr>
          <p:cNvPr id="15" name="TextBox 14"/>
          <p:cNvSpPr txBox="1"/>
          <p:nvPr/>
        </p:nvSpPr>
        <p:spPr>
          <a:xfrm>
            <a:off x="4107548" y="4107486"/>
            <a:ext cx="401698" cy="400110"/>
          </a:xfrm>
          <a:prstGeom prst="rect">
            <a:avLst/>
          </a:prstGeom>
          <a:noFill/>
        </p:spPr>
        <p:txBody>
          <a:bodyPr wrap="none" rtlCol="0">
            <a:spAutoFit/>
          </a:bodyPr>
          <a:lstStyle/>
          <a:p>
            <a:r>
              <a:rPr lang="en-US" sz="2000" dirty="0" smtClean="0">
                <a:solidFill>
                  <a:srgbClr val="B02300"/>
                </a:solidFill>
                <a:latin typeface="Zapf Dingbats"/>
                <a:ea typeface="Zapf Dingbats"/>
                <a:cs typeface="Zapf Dingbats"/>
                <a:sym typeface="Zapf Dingbats"/>
              </a:rPr>
              <a:t>✔</a:t>
            </a:r>
            <a:endParaRPr lang="en-US" sz="2000" dirty="0">
              <a:solidFill>
                <a:srgbClr val="B02300"/>
              </a:solidFill>
            </a:endParaRPr>
          </a:p>
        </p:txBody>
      </p:sp>
      <p:sp>
        <p:nvSpPr>
          <p:cNvPr id="18" name="Rectangle 17"/>
          <p:cNvSpPr/>
          <p:nvPr/>
        </p:nvSpPr>
        <p:spPr>
          <a:xfrm>
            <a:off x="2591675" y="4696938"/>
            <a:ext cx="4052965" cy="646331"/>
          </a:xfrm>
          <a:prstGeom prst="rect">
            <a:avLst/>
          </a:prstGeom>
        </p:spPr>
        <p:txBody>
          <a:bodyPr wrap="square">
            <a:spAutoFit/>
          </a:bodyPr>
          <a:lstStyle/>
          <a:p>
            <a:r>
              <a:rPr lang="en-US" b="1" dirty="0">
                <a:solidFill>
                  <a:srgbClr val="000090"/>
                </a:solidFill>
                <a:latin typeface="Handwriting - Dakota"/>
                <a:cs typeface="Handwriting - Dakota"/>
              </a:rPr>
              <a:t>Mushrooms don’t use photosynthesis.</a:t>
            </a:r>
            <a:endParaRPr lang="en-US" b="1" dirty="0" smtClean="0">
              <a:solidFill>
                <a:srgbClr val="000090"/>
              </a:solidFill>
              <a:latin typeface="Handwriting - Dakota"/>
              <a:cs typeface="Handwriting - Dakota"/>
            </a:endParaRPr>
          </a:p>
        </p:txBody>
      </p:sp>
      <p:grpSp>
        <p:nvGrpSpPr>
          <p:cNvPr id="2" name="Group 10"/>
          <p:cNvGrpSpPr/>
          <p:nvPr/>
        </p:nvGrpSpPr>
        <p:grpSpPr>
          <a:xfrm>
            <a:off x="2738804" y="1899085"/>
            <a:ext cx="3822864" cy="830997"/>
            <a:chOff x="2942003" y="1706045"/>
            <a:chExt cx="3822864" cy="830997"/>
          </a:xfrm>
        </p:grpSpPr>
        <p:sp>
          <p:nvSpPr>
            <p:cNvPr id="12" name="Rectangle 11"/>
            <p:cNvSpPr/>
            <p:nvPr/>
          </p:nvSpPr>
          <p:spPr>
            <a:xfrm>
              <a:off x="3491009" y="1706045"/>
              <a:ext cx="3273858" cy="830997"/>
            </a:xfrm>
            <a:prstGeom prst="rect">
              <a:avLst/>
            </a:prstGeom>
          </p:spPr>
          <p:txBody>
            <a:bodyPr wrap="square">
              <a:spAutoFit/>
            </a:bodyPr>
            <a:lstStyle/>
            <a:p>
              <a:r>
                <a:rPr lang="en-US" sz="1600" b="1" dirty="0">
                  <a:solidFill>
                    <a:srgbClr val="000090"/>
                  </a:solidFill>
                  <a:latin typeface="Handwriting - Dakota"/>
                  <a:cs typeface="Handwriting - Dakota"/>
                </a:rPr>
                <a:t>- Plants grow through photosynthesis, and mushrooms by decomposition. </a:t>
              </a:r>
              <a:endParaRPr lang="en-US" sz="1600" dirty="0">
                <a:solidFill>
                  <a:srgbClr val="000090"/>
                </a:solidFill>
                <a:latin typeface="Handwriting - Dakota"/>
                <a:cs typeface="Handwriting - Dakota"/>
              </a:endParaRPr>
            </a:p>
          </p:txBody>
        </p:sp>
        <p:sp>
          <p:nvSpPr>
            <p:cNvPr id="13" name="TextBox 12"/>
            <p:cNvSpPr txBox="1"/>
            <p:nvPr/>
          </p:nvSpPr>
          <p:spPr>
            <a:xfrm>
              <a:off x="2942003" y="1706045"/>
              <a:ext cx="226109" cy="369332"/>
            </a:xfrm>
            <a:prstGeom prst="rect">
              <a:avLst/>
            </a:prstGeom>
            <a:noFill/>
          </p:spPr>
          <p:txBody>
            <a:bodyPr wrap="square" rtlCol="0">
              <a:spAutoFit/>
            </a:bodyPr>
            <a:lstStyle/>
            <a:p>
              <a:r>
                <a:rPr lang="en-US" b="1" dirty="0" smtClean="0">
                  <a:solidFill>
                    <a:srgbClr val="000090"/>
                  </a:solidFill>
                  <a:latin typeface="Handwriting - Dakota"/>
                  <a:cs typeface="Handwriting - Dakota"/>
                </a:rPr>
                <a:t>C</a:t>
              </a:r>
              <a:endParaRPr lang="en-US" dirty="0"/>
            </a:p>
          </p:txBody>
        </p:sp>
      </p:grpSp>
      <p:cxnSp>
        <p:nvCxnSpPr>
          <p:cNvPr id="14" name="Straight Connector 13"/>
          <p:cNvCxnSpPr/>
          <p:nvPr/>
        </p:nvCxnSpPr>
        <p:spPr>
          <a:xfrm>
            <a:off x="2448560" y="1625600"/>
            <a:ext cx="390144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5" name="Group 15"/>
          <p:cNvGrpSpPr/>
          <p:nvPr/>
        </p:nvGrpSpPr>
        <p:grpSpPr>
          <a:xfrm>
            <a:off x="2738804" y="2883231"/>
            <a:ext cx="3603694" cy="563069"/>
            <a:chOff x="4874217" y="3332555"/>
            <a:chExt cx="3603694" cy="563069"/>
          </a:xfrm>
        </p:grpSpPr>
        <p:sp>
          <p:nvSpPr>
            <p:cNvPr id="17" name="Rectangle 16"/>
            <p:cNvSpPr/>
            <p:nvPr/>
          </p:nvSpPr>
          <p:spPr>
            <a:xfrm>
              <a:off x="5412945" y="3341626"/>
              <a:ext cx="3064966" cy="553998"/>
            </a:xfrm>
            <a:prstGeom prst="rect">
              <a:avLst/>
            </a:prstGeom>
          </p:spPr>
          <p:txBody>
            <a:bodyPr wrap="square">
              <a:spAutoFit/>
            </a:bodyPr>
            <a:lstStyle/>
            <a:p>
              <a:r>
                <a:rPr lang="en-US" sz="1500" b="1" dirty="0" smtClean="0">
                  <a:solidFill>
                    <a:srgbClr val="000090"/>
                  </a:solidFill>
                  <a:latin typeface="Handwriting - Dakota"/>
                  <a:cs typeface="Handwriting - Dakota"/>
                </a:rPr>
                <a:t>- Green </a:t>
              </a:r>
              <a:r>
                <a:rPr lang="en-US" sz="1500" b="1" dirty="0">
                  <a:solidFill>
                    <a:srgbClr val="000090"/>
                  </a:solidFill>
                  <a:latin typeface="Handwriting - Dakota"/>
                  <a:cs typeface="Handwriting - Dakota"/>
                </a:rPr>
                <a:t>plants need sunlight to grow. Mushrooms don’t. </a:t>
              </a:r>
              <a:endParaRPr lang="en-US" sz="1500" dirty="0">
                <a:solidFill>
                  <a:srgbClr val="000090"/>
                </a:solidFill>
                <a:latin typeface="Handwriting - Dakota"/>
                <a:cs typeface="Handwriting - Dakota"/>
              </a:endParaRPr>
            </a:p>
          </p:txBody>
        </p:sp>
        <p:sp>
          <p:nvSpPr>
            <p:cNvPr id="19" name="TextBox 18"/>
            <p:cNvSpPr txBox="1"/>
            <p:nvPr/>
          </p:nvSpPr>
          <p:spPr>
            <a:xfrm>
              <a:off x="4874217" y="3332555"/>
              <a:ext cx="389850" cy="369332"/>
            </a:xfrm>
            <a:prstGeom prst="rect">
              <a:avLst/>
            </a:prstGeom>
            <a:noFill/>
          </p:spPr>
          <p:txBody>
            <a:bodyPr wrap="none" rtlCol="0">
              <a:spAutoFit/>
            </a:bodyPr>
            <a:lstStyle/>
            <a:p>
              <a:r>
                <a:rPr lang="en-US" b="1" dirty="0" smtClean="0">
                  <a:solidFill>
                    <a:srgbClr val="000090"/>
                  </a:solidFill>
                  <a:latin typeface="Handwriting - Dakota"/>
                  <a:cs typeface="Handwriting - Dakota"/>
                </a:rPr>
                <a:t>E</a:t>
              </a:r>
              <a:endParaRPr lang="en-US" dirty="0"/>
            </a:p>
          </p:txBody>
        </p:sp>
      </p:grpSp>
      <p:pic>
        <p:nvPicPr>
          <p:cNvPr id="6" name="TG review slide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04716" y="5392643"/>
            <a:ext cx="812800" cy="812800"/>
          </a:xfrm>
          <a:prstGeom prst="rect">
            <a:avLst/>
          </a:prstGeom>
        </p:spPr>
      </p:pic>
    </p:spTree>
    <p:extLst>
      <p:ext uri="{BB962C8B-B14F-4D97-AF65-F5344CB8AC3E}">
        <p14:creationId xmlns:p14="http://schemas.microsoft.com/office/powerpoint/2010/main" val="214721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16" fill="hold"/>
                                        <p:tgtEl>
                                          <p:spTgt spid="6"/>
                                        </p:tgtEl>
                                      </p:cBhvr>
                                    </p:cmd>
                                  </p:childTnLst>
                                </p:cTn>
                              </p:par>
                              <p:par>
                                <p:cTn id="7" presetID="22" presetClass="entr" presetSubtype="8" fill="hold" nodeType="withEffect">
                                  <p:stCondLst>
                                    <p:cond delay="150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par>
                                <p:cTn id="10" presetID="38" presetClass="entr" presetSubtype="0" accel="50000" fill="hold" grpId="0" nodeType="withEffect">
                                  <p:stCondLst>
                                    <p:cond delay="2500"/>
                                  </p:stCondLst>
                                  <p:iterate type="lt">
                                    <p:tmPct val="50000"/>
                                  </p:iterate>
                                  <p:childTnLst>
                                    <p:set>
                                      <p:cBhvr>
                                        <p:cTn id="11" dur="1" fill="hold">
                                          <p:stCondLst>
                                            <p:cond delay="0"/>
                                          </p:stCondLst>
                                        </p:cTn>
                                        <p:tgtEl>
                                          <p:spTgt spid="15"/>
                                        </p:tgtEl>
                                        <p:attrNameLst>
                                          <p:attrName>style.visibility</p:attrName>
                                        </p:attrNameLst>
                                      </p:cBhvr>
                                      <p:to>
                                        <p:strVal val="visible"/>
                                      </p:to>
                                    </p:set>
                                    <p:set>
                                      <p:cBhvr>
                                        <p:cTn id="12" dur="683" fill="hold">
                                          <p:stCondLst>
                                            <p:cond delay="0"/>
                                          </p:stCondLst>
                                        </p:cTn>
                                        <p:tgtEl>
                                          <p:spTgt spid="15"/>
                                        </p:tgtEl>
                                        <p:attrNameLst>
                                          <p:attrName>style.rotation</p:attrName>
                                        </p:attrNameLst>
                                      </p:cBhvr>
                                      <p:to>
                                        <p:strVal val="-45.0"/>
                                      </p:to>
                                    </p:set>
                                    <p:anim calcmode="lin" valueType="num">
                                      <p:cBhvr>
                                        <p:cTn id="13" dur="683" fill="hold">
                                          <p:stCondLst>
                                            <p:cond delay="683"/>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14" dur="683"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15" dur="234" decel="50000" autoRev="1" fill="hold">
                                          <p:stCondLst>
                                            <p:cond delay="683"/>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16" dur="204" fill="hold">
                                          <p:stCondLst>
                                            <p:cond delay="1296"/>
                                          </p:stCondLst>
                                        </p:cTn>
                                        <p:tgtEl>
                                          <p:spTgt spid="15"/>
                                        </p:tgtEl>
                                        <p:attrNameLst>
                                          <p:attrName>ppt_y</p:attrName>
                                        </p:attrNameLst>
                                      </p:cBhvr>
                                      <p:tavLst>
                                        <p:tav tm="0">
                                          <p:val>
                                            <p:strVal val="#ppt_y-(0.354*#ppt_w-0.172*#ppt_h)"/>
                                          </p:val>
                                        </p:tav>
                                        <p:tav tm="100000">
                                          <p:val>
                                            <p:strVal val="#ppt_y"/>
                                          </p:val>
                                        </p:tav>
                                      </p:tavLst>
                                    </p:anim>
                                  </p:childTnLst>
                                </p:cTn>
                              </p:par>
                              <p:par>
                                <p:cTn id="17" presetID="10" presetClass="entr" presetSubtype="0" fill="hold" grpId="0" nodeType="withEffect">
                                  <p:stCondLst>
                                    <p:cond delay="33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6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016"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1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G review slide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18084" y="5383463"/>
            <a:ext cx="812800" cy="812800"/>
          </a:xfrm>
          <a:prstGeom prst="rect">
            <a:avLst/>
          </a:prstGeom>
        </p:spPr>
      </p:pic>
      <p:grpSp>
        <p:nvGrpSpPr>
          <p:cNvPr id="9" name="Group 8"/>
          <p:cNvGrpSpPr/>
          <p:nvPr/>
        </p:nvGrpSpPr>
        <p:grpSpPr>
          <a:xfrm rot="21387901">
            <a:off x="818918" y="653320"/>
            <a:ext cx="7570615" cy="5639295"/>
            <a:chOff x="818918" y="653320"/>
            <a:chExt cx="7570615" cy="5639295"/>
          </a:xfrm>
          <a:solidFill>
            <a:schemeClr val="tx1"/>
          </a:solidFill>
        </p:grpSpPr>
        <p:sp>
          <p:nvSpPr>
            <p:cNvPr id="10" name="Rectangle 9"/>
            <p:cNvSpPr/>
            <p:nvPr/>
          </p:nvSpPr>
          <p:spPr>
            <a:xfrm>
              <a:off x="818918" y="653320"/>
              <a:ext cx="7570615" cy="5639295"/>
            </a:xfrm>
            <a:prstGeom prst="rect">
              <a:avLst/>
            </a:prstGeom>
            <a:grpFill/>
            <a:effectLst>
              <a:outerShdw blurRad="122555" dist="48387"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1" name="Picture 10"/>
            <p:cNvPicPr/>
            <p:nvPr/>
          </p:nvPicPr>
          <p:blipFill>
            <a:blip r:embed="rId6">
              <a:extLst>
                <a:ext uri="{28A0092B-C50C-407E-A947-70E740481C1C}">
                  <a14:useLocalDpi xmlns:a14="http://schemas.microsoft.com/office/drawing/2010/main" val="0"/>
                </a:ext>
              </a:extLst>
            </a:blip>
            <a:stretch>
              <a:fillRect/>
            </a:stretch>
          </p:blipFill>
          <p:spPr bwMode="auto">
            <a:xfrm>
              <a:off x="825196" y="653320"/>
              <a:ext cx="7558059" cy="5639295"/>
            </a:xfrm>
            <a:prstGeom prst="rect">
              <a:avLst/>
            </a:prstGeom>
            <a:grpFill/>
            <a:ln w="9525">
              <a:solidFill>
                <a:schemeClr val="tx1"/>
              </a:solidFill>
              <a:miter lim="800000"/>
              <a:headEnd/>
              <a:tailEnd/>
            </a:ln>
          </p:spPr>
        </p:pic>
      </p:grpSp>
      <p:sp>
        <p:nvSpPr>
          <p:cNvPr id="12" name="TextBox 11"/>
          <p:cNvSpPr txBox="1"/>
          <p:nvPr/>
        </p:nvSpPr>
        <p:spPr>
          <a:xfrm rot="20677038">
            <a:off x="1348191" y="1948339"/>
            <a:ext cx="6417141" cy="3046988"/>
          </a:xfrm>
          <a:prstGeom prst="rect">
            <a:avLst/>
          </a:prstGeom>
          <a:noFill/>
        </p:spPr>
        <p:txBody>
          <a:bodyPr wrap="none" rtlCol="0">
            <a:spAutoFit/>
          </a:bodyPr>
          <a:lstStyle/>
          <a:p>
            <a:pPr algn="ctr"/>
            <a:r>
              <a:rPr lang="en-US" sz="9600" b="1" dirty="0" smtClean="0">
                <a:gradFill flip="none" rotWithShape="1">
                  <a:gsLst>
                    <a:gs pos="0">
                      <a:srgbClr val="9C1F00"/>
                    </a:gs>
                    <a:gs pos="100000">
                      <a:srgbClr val="CE2900"/>
                    </a:gs>
                  </a:gsLst>
                  <a:lin ang="0" scaled="1"/>
                  <a:tileRect/>
                </a:gradFill>
                <a:effectLst>
                  <a:outerShdw blurRad="53975" dist="25400" dir="2700000" algn="tl" rotWithShape="0">
                    <a:srgbClr val="000000">
                      <a:alpha val="43000"/>
                    </a:srgbClr>
                  </a:outerShdw>
                </a:effectLst>
                <a:latin typeface="Rockwell Extra Bold"/>
                <a:cs typeface="Rockwell Extra Bold"/>
              </a:rPr>
              <a:t>DO NOT </a:t>
            </a:r>
          </a:p>
          <a:p>
            <a:pPr algn="ctr"/>
            <a:r>
              <a:rPr lang="en-US" sz="9600" b="1" dirty="0" smtClean="0">
                <a:gradFill flip="none" rotWithShape="1">
                  <a:gsLst>
                    <a:gs pos="0">
                      <a:srgbClr val="9C1F00"/>
                    </a:gs>
                    <a:gs pos="100000">
                      <a:srgbClr val="CE2900"/>
                    </a:gs>
                  </a:gsLst>
                  <a:lin ang="0" scaled="1"/>
                  <a:tileRect/>
                </a:gradFill>
                <a:effectLst>
                  <a:outerShdw blurRad="53975" dist="25400" dir="2700000" algn="tl" rotWithShape="0">
                    <a:srgbClr val="000000">
                      <a:alpha val="43000"/>
                    </a:srgbClr>
                  </a:outerShdw>
                </a:effectLst>
                <a:latin typeface="Rockwell Extra Bold"/>
                <a:cs typeface="Rockwell Extra Bold"/>
              </a:rPr>
              <a:t>PUBLISH </a:t>
            </a:r>
            <a:endParaRPr lang="en-US" sz="9600" b="1" dirty="0">
              <a:gradFill flip="none" rotWithShape="1">
                <a:gsLst>
                  <a:gs pos="0">
                    <a:srgbClr val="9C1F00"/>
                  </a:gs>
                  <a:gs pos="100000">
                    <a:srgbClr val="CE2900"/>
                  </a:gs>
                </a:gsLst>
                <a:lin ang="0" scaled="1"/>
                <a:tileRect/>
              </a:gradFill>
              <a:effectLst>
                <a:outerShdw blurRad="53975" dist="25400" dir="2700000" algn="tl" rotWithShape="0">
                  <a:srgbClr val="000000">
                    <a:alpha val="43000"/>
                  </a:srgbClr>
                </a:outerShdw>
              </a:effectLst>
              <a:latin typeface="Rockwell Extra Bold"/>
              <a:cs typeface="Rockwell Extra Bold"/>
            </a:endParaRPr>
          </a:p>
        </p:txBody>
      </p:sp>
    </p:spTree>
    <p:extLst>
      <p:ext uri="{BB962C8B-B14F-4D97-AF65-F5344CB8AC3E}">
        <p14:creationId xmlns:p14="http://schemas.microsoft.com/office/powerpoint/2010/main" val="118034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43" fill="hold"/>
                                        <p:tgtEl>
                                          <p:spTgt spid="4"/>
                                        </p:tgtEl>
                                      </p:cBhvr>
                                    </p:cmd>
                                  </p:childTnLst>
                                </p:cTn>
                              </p:par>
                              <p:par>
                                <p:cTn id="7" presetID="1" presetClass="entr" presetSubtype="0" fill="hold" grpId="0" nodeType="withEffect">
                                  <p:stCondLst>
                                    <p:cond delay="1500"/>
                                  </p:stCondLst>
                                  <p:iterate type="lt">
                                    <p:tmAbs val="0"/>
                                  </p:iterate>
                                  <p:childTnLst>
                                    <p:set>
                                      <p:cBhvr>
                                        <p:cTn id="8" dur="1" fill="hold">
                                          <p:stCondLst>
                                            <p:cond delay="0"/>
                                          </p:stCondLst>
                                        </p:cTn>
                                        <p:tgtEl>
                                          <p:spTgt spid="12"/>
                                        </p:tgtEl>
                                        <p:attrNameLst>
                                          <p:attrName>style.visibility</p:attrName>
                                        </p:attrNameLst>
                                      </p:cBhvr>
                                      <p:to>
                                        <p:strVal val="visible"/>
                                      </p:to>
                                    </p:set>
                                  </p:childTnLst>
                                </p:cTn>
                              </p:par>
                              <p:par>
                                <p:cTn id="9" presetID="26" presetClass="emph" presetSubtype="0" fill="hold" grpId="1" nodeType="withEffect">
                                  <p:stCondLst>
                                    <p:cond delay="10500"/>
                                  </p:stCondLst>
                                  <p:iterate type="lt">
                                    <p:tmPct val="0"/>
                                  </p:iterate>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843"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12" grpId="0"/>
      <p:bldP spid="12" grpId="1"/>
    </p:bldLst>
  </p:timing>
</p:sld>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10956</TotalTime>
  <Words>880</Words>
  <Application>Microsoft Macintosh PowerPoint</Application>
  <PresentationFormat>On-screen Show (4:3)</PresentationFormat>
  <Paragraphs>142</Paragraphs>
  <Slides>20</Slides>
  <Notes>19</Notes>
  <HiddenSlides>0</HiddenSlides>
  <MMClips>18</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Jeffrey Nelson</dc:creator>
  <cp:lastModifiedBy>Bronwyn Taggart</cp:lastModifiedBy>
  <cp:revision>378</cp:revision>
  <cp:lastPrinted>2012-04-12T22:17:31Z</cp:lastPrinted>
  <dcterms:created xsi:type="dcterms:W3CDTF">2013-11-22T22:03:08Z</dcterms:created>
  <dcterms:modified xsi:type="dcterms:W3CDTF">2014-02-24T20:12:57Z</dcterms:modified>
</cp:coreProperties>
</file>